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 id="2147483667" r:id="rId2"/>
  </p:sldMasterIdLst>
  <p:notesMasterIdLst>
    <p:notesMasterId r:id="rId22"/>
  </p:notesMasterIdLst>
  <p:sldIdLst>
    <p:sldId id="262" r:id="rId3"/>
    <p:sldId id="300" r:id="rId4"/>
    <p:sldId id="287" r:id="rId5"/>
    <p:sldId id="288" r:id="rId6"/>
    <p:sldId id="299" r:id="rId7"/>
    <p:sldId id="291" r:id="rId8"/>
    <p:sldId id="301" r:id="rId9"/>
    <p:sldId id="289" r:id="rId10"/>
    <p:sldId id="290" r:id="rId11"/>
    <p:sldId id="292" r:id="rId12"/>
    <p:sldId id="293" r:id="rId13"/>
    <p:sldId id="294" r:id="rId14"/>
    <p:sldId id="295" r:id="rId15"/>
    <p:sldId id="296" r:id="rId16"/>
    <p:sldId id="297" r:id="rId17"/>
    <p:sldId id="298" r:id="rId18"/>
    <p:sldId id="303" r:id="rId19"/>
    <p:sldId id="302" r:id="rId20"/>
    <p:sldId id="265" r:id="rId2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aile, Beliyou (IFPRI)" initials="HB(" lastIdx="4" clrIdx="0">
    <p:extLst>
      <p:ext uri="{19B8F6BF-5375-455C-9EA6-DF929625EA0E}">
        <p15:presenceInfo xmlns:p15="http://schemas.microsoft.com/office/powerpoint/2012/main" userId="S-1-5-21-937917569-1289706902-922709458-1107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533" autoAdjust="0"/>
  </p:normalViewPr>
  <p:slideViewPr>
    <p:cSldViewPr snapToGrid="0" snapToObjects="1">
      <p:cViewPr varScale="1">
        <p:scale>
          <a:sx n="83" d="100"/>
          <a:sy n="83" d="100"/>
        </p:scale>
        <p:origin x="108" y="528"/>
      </p:cViewPr>
      <p:guideLst>
        <p:guide orient="horz" pos="2160"/>
        <p:guide pos="2880"/>
      </p:guideLst>
    </p:cSldViewPr>
  </p:slideViewPr>
  <p:notesTextViewPr>
    <p:cViewPr>
      <p:scale>
        <a:sx n="100" d="100"/>
        <a:sy n="100" d="100"/>
      </p:scale>
      <p:origin x="0" y="0"/>
    </p:cViewPr>
  </p:notesTextViewPr>
  <p:sorterViewPr>
    <p:cViewPr>
      <p:scale>
        <a:sx n="60" d="100"/>
        <a:sy n="60" d="100"/>
      </p:scale>
      <p:origin x="0" y="-1518"/>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commentAuthors" Target="commentAuthor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notesMaster" Target="notesMasters/notesMaster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C127E59-F5A4-4805-94C8-A23E14CBC194}" type="datetimeFigureOut">
              <a:rPr lang="en-US" smtClean="0"/>
              <a:t>8/10/2015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0356871-DF6B-4780-9B8F-58C9D16AE5A8}" type="slidenum">
              <a:rPr lang="en-US" smtClean="0"/>
              <a:t>‹#›</a:t>
            </a:fld>
            <a:endParaRPr lang="en-US"/>
          </a:p>
        </p:txBody>
      </p:sp>
    </p:spTree>
    <p:extLst>
      <p:ext uri="{BB962C8B-B14F-4D97-AF65-F5344CB8AC3E}">
        <p14:creationId xmlns:p14="http://schemas.microsoft.com/office/powerpoint/2010/main" val="35306805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Master" Target="../slideMasters/slideMaster2.xml"/><Relationship Id="rId6" Type="http://schemas.openxmlformats.org/officeDocument/2006/relationships/image" Target="../media/image2.png"/><Relationship Id="rId5" Type="http://schemas.openxmlformats.org/officeDocument/2006/relationships/image" Target="../media/image8.png"/><Relationship Id="rId4" Type="http://schemas.openxmlformats.org/officeDocument/2006/relationships/image" Target="../media/image7.jpe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Master" Target="../slideMasters/slideMaster2.xml"/><Relationship Id="rId6" Type="http://schemas.openxmlformats.org/officeDocument/2006/relationships/image" Target="../media/image2.png"/><Relationship Id="rId5" Type="http://schemas.openxmlformats.org/officeDocument/2006/relationships/image" Target="../media/image8.png"/><Relationship Id="rId4" Type="http://schemas.openxmlformats.org/officeDocument/2006/relationships/image" Target="../media/image7.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10" name="Text Placeholder 9"/>
          <p:cNvSpPr>
            <a:spLocks noGrp="1"/>
          </p:cNvSpPr>
          <p:nvPr>
            <p:ph type="body" sz="quarter" idx="11" hasCustomPrompt="1"/>
          </p:nvPr>
        </p:nvSpPr>
        <p:spPr>
          <a:xfrm>
            <a:off x="838200" y="1752600"/>
            <a:ext cx="7124700" cy="1143000"/>
          </a:xfrm>
          <a:prstGeom prst="rect">
            <a:avLst/>
          </a:prstGeom>
        </p:spPr>
        <p:txBody>
          <a:bodyPr/>
          <a:lstStyle>
            <a:lvl1pPr marL="114300" indent="0" algn="ctr">
              <a:buNone/>
              <a:defRPr sz="4800">
                <a:latin typeface="Gill Sans" pitchFamily="34" charset="0"/>
              </a:defRPr>
            </a:lvl1pPr>
          </a:lstStyle>
          <a:p>
            <a:pPr lvl="0"/>
            <a:r>
              <a:rPr lang="en-US" dirty="0" smtClean="0"/>
              <a:t>Title of presentation here</a:t>
            </a:r>
            <a:endParaRPr lang="en-US" dirty="0"/>
          </a:p>
        </p:txBody>
      </p:sp>
      <p:sp>
        <p:nvSpPr>
          <p:cNvPr id="12" name="Text Placeholder 11"/>
          <p:cNvSpPr>
            <a:spLocks noGrp="1"/>
          </p:cNvSpPr>
          <p:nvPr>
            <p:ph type="body" sz="quarter" idx="12" hasCustomPrompt="1"/>
          </p:nvPr>
        </p:nvSpPr>
        <p:spPr>
          <a:xfrm>
            <a:off x="2360613" y="3581400"/>
            <a:ext cx="4575175" cy="1219200"/>
          </a:xfrm>
          <a:prstGeom prst="rect">
            <a:avLst/>
          </a:prstGeom>
        </p:spPr>
        <p:txBody>
          <a:bodyPr/>
          <a:lstStyle>
            <a:lvl1pPr marL="114300" indent="0" algn="ctr">
              <a:buNone/>
              <a:defRPr>
                <a:latin typeface="Gill Sans" pitchFamily="34" charset="0"/>
              </a:defRPr>
            </a:lvl1pPr>
            <a:lvl2pPr marL="411480" indent="0">
              <a:buNone/>
              <a:defRPr/>
            </a:lvl2pPr>
            <a:lvl3pPr marL="777240" indent="0">
              <a:buNone/>
              <a:defRPr/>
            </a:lvl3pPr>
            <a:lvl4pPr marL="1051560" indent="0">
              <a:buNone/>
              <a:defRPr/>
            </a:lvl4pPr>
          </a:lstStyle>
          <a:p>
            <a:pPr lvl="0"/>
            <a:r>
              <a:rPr lang="en-US" dirty="0" smtClean="0"/>
              <a:t>Name(s) of presenter(s)</a:t>
            </a:r>
            <a:br>
              <a:rPr lang="en-US" dirty="0" smtClean="0"/>
            </a:br>
            <a:r>
              <a:rPr lang="en-US" dirty="0" smtClean="0"/>
              <a:t>Organizational affiliation</a:t>
            </a:r>
            <a:br>
              <a:rPr lang="en-US" dirty="0" smtClean="0"/>
            </a:br>
            <a:r>
              <a:rPr lang="en-US" dirty="0" smtClean="0"/>
              <a:t>Event name, place and dates</a:t>
            </a:r>
            <a:endParaRPr lang="en-US" dirty="0"/>
          </a:p>
        </p:txBody>
      </p:sp>
      <p:pic>
        <p:nvPicPr>
          <p:cNvPr id="6" name="Picture 5"/>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737725" y="5907790"/>
            <a:ext cx="5848350" cy="666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address">
    <p:spTree>
      <p:nvGrpSpPr>
        <p:cNvPr id="1" name=""/>
        <p:cNvGrpSpPr/>
        <p:nvPr/>
      </p:nvGrpSpPr>
      <p:grpSpPr>
        <a:xfrm>
          <a:off x="0" y="0"/>
          <a:ext cx="0" cy="0"/>
          <a:chOff x="0" y="0"/>
          <a:chExt cx="0" cy="0"/>
        </a:xfrm>
      </p:grpSpPr>
      <p:sp>
        <p:nvSpPr>
          <p:cNvPr id="15" name="TextBox 14"/>
          <p:cNvSpPr txBox="1"/>
          <p:nvPr userDrawn="1"/>
        </p:nvSpPr>
        <p:spPr>
          <a:xfrm>
            <a:off x="0" y="3048000"/>
            <a:ext cx="9144000" cy="1138773"/>
          </a:xfrm>
          <a:prstGeom prst="rect">
            <a:avLst/>
          </a:prstGeom>
          <a:noFill/>
        </p:spPr>
        <p:txBody>
          <a:bodyPr wrap="square" rtlCol="0">
            <a:spAutoFit/>
          </a:bodyPr>
          <a:lstStyle/>
          <a:p>
            <a:pPr algn="ctr"/>
            <a:r>
              <a:rPr lang="en-US" sz="2400" i="1" dirty="0" smtClean="0">
                <a:solidFill>
                  <a:srgbClr val="156734"/>
                </a:solidFill>
              </a:rPr>
              <a:t>Africa Research in Sustainable Intensification for the Next Generation</a:t>
            </a:r>
          </a:p>
          <a:p>
            <a:pPr algn="ctr"/>
            <a:r>
              <a:rPr lang="en-US" sz="4400" dirty="0" smtClean="0">
                <a:solidFill>
                  <a:srgbClr val="156734"/>
                </a:solidFill>
              </a:rPr>
              <a:t>africa-rising.net</a:t>
            </a:r>
            <a:endParaRPr lang="en-US" sz="4400" b="1" i="1" dirty="0">
              <a:solidFill>
                <a:srgbClr val="156734"/>
              </a:solidFill>
            </a:endParaRPr>
          </a:p>
        </p:txBody>
      </p:sp>
      <p:grpSp>
        <p:nvGrpSpPr>
          <p:cNvPr id="2" name="Group 1"/>
          <p:cNvGrpSpPr/>
          <p:nvPr userDrawn="1"/>
        </p:nvGrpSpPr>
        <p:grpSpPr>
          <a:xfrm>
            <a:off x="1182636" y="5486400"/>
            <a:ext cx="7086600" cy="857635"/>
            <a:chOff x="1451698" y="5798343"/>
            <a:chExt cx="5863502" cy="709613"/>
          </a:xfrm>
        </p:grpSpPr>
        <p:pic>
          <p:nvPicPr>
            <p:cNvPr id="7"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1451698" y="5798343"/>
              <a:ext cx="709613" cy="709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12" descr="P:\logos\i\ifpri\IFPRI_Logo_Standard.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4094392" y="5798343"/>
              <a:ext cx="391511" cy="70961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7" descr="P:\logos\i\iita\IITA_regular-sienna_with slogan (2).JPG"/>
            <p:cNvPicPr>
              <a:picLocks noChangeAspect="1" noChangeArrowheads="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6191983" y="5867400"/>
              <a:ext cx="1123217" cy="56435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0" name="Group 9"/>
          <p:cNvGrpSpPr>
            <a:grpSpLocks/>
          </p:cNvGrpSpPr>
          <p:nvPr userDrawn="1"/>
        </p:nvGrpSpPr>
        <p:grpSpPr bwMode="auto">
          <a:xfrm>
            <a:off x="1188668" y="6543671"/>
            <a:ext cx="7686540" cy="230832"/>
            <a:chOff x="1066800" y="6543986"/>
            <a:chExt cx="7305540" cy="229893"/>
          </a:xfrm>
        </p:grpSpPr>
        <p:sp>
          <p:nvSpPr>
            <p:cNvPr id="11" name="TextBox 6"/>
            <p:cNvSpPr txBox="1">
              <a:spLocks noChangeArrowheads="1"/>
            </p:cNvSpPr>
            <p:nvPr/>
          </p:nvSpPr>
          <p:spPr bwMode="auto">
            <a:xfrm>
              <a:off x="1676400" y="6543986"/>
              <a:ext cx="6695940" cy="2298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ts val="0"/>
                </a:spcBef>
                <a:spcAft>
                  <a:spcPts val="0"/>
                </a:spcAft>
                <a:buClr>
                  <a:srgbClr val="5F0500"/>
                </a:buClr>
                <a:defRPr/>
              </a:pPr>
              <a:r>
                <a:rPr lang="en-US" sz="900" i="1" dirty="0" smtClean="0">
                  <a:latin typeface="+mj-lt"/>
                </a:rPr>
                <a:t>The presentation has a Creative Commons </a:t>
              </a:r>
              <a:r>
                <a:rPr lang="en-US" sz="900" i="1" dirty="0" err="1" smtClean="0">
                  <a:latin typeface="+mj-lt"/>
                </a:rPr>
                <a:t>licence</a:t>
              </a:r>
              <a:r>
                <a:rPr lang="en-US" sz="900" i="1" dirty="0" smtClean="0">
                  <a:latin typeface="+mj-lt"/>
                </a:rPr>
                <a:t>. You are free to re-use or distribute this work, provided credit is given to ILRI.</a:t>
              </a:r>
              <a:endParaRPr lang="en-US" sz="900" dirty="0" smtClean="0">
                <a:latin typeface="+mj-lt"/>
              </a:endParaRPr>
            </a:p>
          </p:txBody>
        </p:sp>
        <p:pic>
          <p:nvPicPr>
            <p:cNvPr id="12" name="Picture 11" descr="P:\Pictures&amp;Resources\Icons\by-nc-sa.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066800" y="6554505"/>
              <a:ext cx="598485" cy="209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3" name="Picture 12"/>
          <p:cNvPicPr>
            <a:picLocks noChangeAspect="1" noChangeArrowheads="1"/>
          </p:cNvPicPr>
          <p:nvPr userDrawn="1"/>
        </p:nvPicPr>
        <p:blipFill>
          <a:blip r:embed="rId6" cstate="email">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1_address">
    <p:spTree>
      <p:nvGrpSpPr>
        <p:cNvPr id="1" name=""/>
        <p:cNvGrpSpPr/>
        <p:nvPr/>
      </p:nvGrpSpPr>
      <p:grpSpPr>
        <a:xfrm>
          <a:off x="0" y="0"/>
          <a:ext cx="0" cy="0"/>
          <a:chOff x="0" y="0"/>
          <a:chExt cx="0" cy="0"/>
        </a:xfrm>
      </p:grpSpPr>
      <p:sp>
        <p:nvSpPr>
          <p:cNvPr id="15" name="TextBox 14"/>
          <p:cNvSpPr txBox="1"/>
          <p:nvPr userDrawn="1"/>
        </p:nvSpPr>
        <p:spPr>
          <a:xfrm>
            <a:off x="0" y="3048000"/>
            <a:ext cx="9144000" cy="1138773"/>
          </a:xfrm>
          <a:prstGeom prst="rect">
            <a:avLst/>
          </a:prstGeom>
          <a:noFill/>
        </p:spPr>
        <p:txBody>
          <a:bodyPr wrap="square" rtlCol="0">
            <a:spAutoFit/>
          </a:bodyPr>
          <a:lstStyle/>
          <a:p>
            <a:pPr algn="ctr"/>
            <a:r>
              <a:rPr lang="en-US" sz="2400" i="1" dirty="0" smtClean="0">
                <a:solidFill>
                  <a:srgbClr val="156734"/>
                </a:solidFill>
              </a:rPr>
              <a:t>Africa Research in Sustainable Intensification for the Next Generation</a:t>
            </a:r>
          </a:p>
          <a:p>
            <a:pPr algn="ctr"/>
            <a:r>
              <a:rPr lang="en-US" sz="4400" dirty="0" smtClean="0">
                <a:solidFill>
                  <a:srgbClr val="156734"/>
                </a:solidFill>
              </a:rPr>
              <a:t>africa-rising.net</a:t>
            </a:r>
            <a:endParaRPr lang="en-US" sz="4400" b="1" i="1" dirty="0">
              <a:solidFill>
                <a:srgbClr val="156734"/>
              </a:solidFill>
            </a:endParaRPr>
          </a:p>
        </p:txBody>
      </p:sp>
      <p:grpSp>
        <p:nvGrpSpPr>
          <p:cNvPr id="2" name="Group 1"/>
          <p:cNvGrpSpPr/>
          <p:nvPr userDrawn="1"/>
        </p:nvGrpSpPr>
        <p:grpSpPr>
          <a:xfrm>
            <a:off x="1182636" y="5486400"/>
            <a:ext cx="7086600" cy="857635"/>
            <a:chOff x="1451698" y="5798343"/>
            <a:chExt cx="5863502" cy="709613"/>
          </a:xfrm>
        </p:grpSpPr>
        <p:pic>
          <p:nvPicPr>
            <p:cNvPr id="7"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1451698" y="5798343"/>
              <a:ext cx="709613" cy="709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12" descr="P:\logos\i\ifpri\IFPRI_Logo_Standard.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4094392" y="5798343"/>
              <a:ext cx="391511" cy="70961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7" descr="P:\logos\i\iita\IITA_regular-sienna_with slogan (2).JPG"/>
            <p:cNvPicPr>
              <a:picLocks noChangeAspect="1" noChangeArrowheads="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6191983" y="5867400"/>
              <a:ext cx="1123217" cy="56435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0" name="Group 9"/>
          <p:cNvGrpSpPr>
            <a:grpSpLocks/>
          </p:cNvGrpSpPr>
          <p:nvPr userDrawn="1"/>
        </p:nvGrpSpPr>
        <p:grpSpPr bwMode="auto">
          <a:xfrm>
            <a:off x="1188668" y="6543671"/>
            <a:ext cx="7686540" cy="230832"/>
            <a:chOff x="1066800" y="6543986"/>
            <a:chExt cx="7305540" cy="229893"/>
          </a:xfrm>
        </p:grpSpPr>
        <p:sp>
          <p:nvSpPr>
            <p:cNvPr id="11" name="TextBox 6"/>
            <p:cNvSpPr txBox="1">
              <a:spLocks noChangeArrowheads="1"/>
            </p:cNvSpPr>
            <p:nvPr/>
          </p:nvSpPr>
          <p:spPr bwMode="auto">
            <a:xfrm>
              <a:off x="1676400" y="6543986"/>
              <a:ext cx="6695940" cy="2298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ts val="0"/>
                </a:spcBef>
                <a:spcAft>
                  <a:spcPts val="0"/>
                </a:spcAft>
                <a:buClr>
                  <a:srgbClr val="5F0500"/>
                </a:buClr>
                <a:defRPr/>
              </a:pPr>
              <a:r>
                <a:rPr lang="en-US" sz="900" i="1" dirty="0" smtClean="0">
                  <a:latin typeface="+mj-lt"/>
                </a:rPr>
                <a:t>The presentation has a Creative Commons </a:t>
              </a:r>
              <a:r>
                <a:rPr lang="en-US" sz="900" i="1" dirty="0" err="1" smtClean="0">
                  <a:latin typeface="+mj-lt"/>
                </a:rPr>
                <a:t>licence</a:t>
              </a:r>
              <a:r>
                <a:rPr lang="en-US" sz="900" i="1" dirty="0" smtClean="0">
                  <a:latin typeface="+mj-lt"/>
                </a:rPr>
                <a:t>. You are free to re-use or distribute this work, provided credit is given to ILRI.</a:t>
              </a:r>
              <a:endParaRPr lang="en-US" sz="900" dirty="0" smtClean="0">
                <a:latin typeface="+mj-lt"/>
              </a:endParaRPr>
            </a:p>
          </p:txBody>
        </p:sp>
        <p:pic>
          <p:nvPicPr>
            <p:cNvPr id="12" name="Picture 11" descr="P:\Pictures&amp;Resources\Icons\by-nc-sa.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066800" y="6554505"/>
              <a:ext cx="598485" cy="209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3" name="Picture 12"/>
          <p:cNvPicPr>
            <a:picLocks noChangeAspect="1" noChangeArrowheads="1"/>
          </p:cNvPicPr>
          <p:nvPr userDrawn="1"/>
        </p:nvPicPr>
        <p:blipFill>
          <a:blip r:embed="rId6" cstate="email">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1394721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1_Custom Layout">
    <p:spTree>
      <p:nvGrpSpPr>
        <p:cNvPr id="1" name=""/>
        <p:cNvGrpSpPr/>
        <p:nvPr/>
      </p:nvGrpSpPr>
      <p:grpSpPr>
        <a:xfrm>
          <a:off x="0" y="0"/>
          <a:ext cx="0" cy="0"/>
          <a:chOff x="0" y="0"/>
          <a:chExt cx="0" cy="0"/>
        </a:xfrm>
      </p:grpSpPr>
      <p:sp>
        <p:nvSpPr>
          <p:cNvPr id="9" name="Text Placeholder 8"/>
          <p:cNvSpPr>
            <a:spLocks noGrp="1"/>
          </p:cNvSpPr>
          <p:nvPr>
            <p:ph type="body" sz="quarter" idx="12" hasCustomPrompt="1"/>
          </p:nvPr>
        </p:nvSpPr>
        <p:spPr>
          <a:xfrm>
            <a:off x="533400" y="1676400"/>
            <a:ext cx="7772400" cy="838200"/>
          </a:xfrm>
          <a:prstGeom prst="rect">
            <a:avLst/>
          </a:prstGeom>
        </p:spPr>
        <p:txBody>
          <a:bodyPr/>
          <a:lstStyle>
            <a:lvl1pPr marL="114300" indent="0">
              <a:buClr>
                <a:srgbClr val="712123"/>
              </a:buClr>
              <a:buNone/>
              <a:defRPr sz="4400">
                <a:latin typeface="Gill Sans" pitchFamily="34" charset="0"/>
              </a:defRPr>
            </a:lvl1pPr>
            <a:lvl2pPr>
              <a:buClr>
                <a:srgbClr val="712123"/>
              </a:buClr>
              <a:defRPr sz="2800"/>
            </a:lvl2pPr>
            <a:lvl3pPr>
              <a:buClr>
                <a:srgbClr val="712123"/>
              </a:buClr>
              <a:defRPr sz="2400"/>
            </a:lvl3pPr>
            <a:lvl4pPr>
              <a:buClr>
                <a:srgbClr val="712123"/>
              </a:buClr>
              <a:defRPr sz="2000"/>
            </a:lvl4pPr>
            <a:lvl5pPr>
              <a:buClr>
                <a:srgbClr val="712123"/>
              </a:buClr>
              <a:defRPr sz="1800"/>
            </a:lvl5pPr>
          </a:lstStyle>
          <a:p>
            <a:pPr lvl="0"/>
            <a:r>
              <a:rPr lang="en-US" dirty="0" smtClean="0"/>
              <a:t>Title</a:t>
            </a:r>
            <a:endParaRPr lang="en-US" dirty="0"/>
          </a:p>
        </p:txBody>
      </p:sp>
      <p:pic>
        <p:nvPicPr>
          <p:cNvPr id="4" name="Picture 3"/>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7418629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graph">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1600200"/>
            <a:ext cx="7620000" cy="685800"/>
          </a:xfrm>
          <a:prstGeom prst="rect">
            <a:avLst/>
          </a:prstGeom>
        </p:spPr>
        <p:txBody>
          <a:bodyPr/>
          <a:lstStyle>
            <a:lvl1pPr>
              <a:defRPr>
                <a:latin typeface="Gill Sans" pitchFamily="34" charset="0"/>
              </a:defRPr>
            </a:lvl1pPr>
          </a:lstStyle>
          <a:p>
            <a:r>
              <a:rPr lang="en-US" dirty="0" smtClean="0"/>
              <a:t>For graphs</a:t>
            </a:r>
            <a:endParaRPr lang="en-US" dirty="0"/>
          </a:p>
        </p:txBody>
      </p:sp>
      <p:sp>
        <p:nvSpPr>
          <p:cNvPr id="5" name="Chart Placeholder 4"/>
          <p:cNvSpPr>
            <a:spLocks noGrp="1"/>
          </p:cNvSpPr>
          <p:nvPr>
            <p:ph type="chart" sz="quarter" idx="11" hasCustomPrompt="1"/>
          </p:nvPr>
        </p:nvSpPr>
        <p:spPr>
          <a:xfrm>
            <a:off x="533400" y="3352800"/>
            <a:ext cx="3733800" cy="2743200"/>
          </a:xfrm>
          <a:prstGeom prst="rect">
            <a:avLst/>
          </a:prstGeom>
          <a:blipFill>
            <a:blip r:embed="rId2" cstate="email">
              <a:extLst>
                <a:ext uri="{28A0092B-C50C-407E-A947-70E740481C1C}">
                  <a14:useLocalDpi xmlns:a14="http://schemas.microsoft.com/office/drawing/2010/main"/>
                </a:ext>
              </a:extLst>
            </a:blip>
            <a:stretch>
              <a:fillRect/>
            </a:stretch>
          </a:blipFill>
        </p:spPr>
        <p:txBody>
          <a:bodyPr/>
          <a:lstStyle>
            <a:lvl1pPr marL="114300" indent="0">
              <a:buNone/>
              <a:defRPr/>
            </a:lvl1pPr>
          </a:lstStyle>
          <a:p>
            <a:r>
              <a:rPr lang="en-US" dirty="0" smtClean="0"/>
              <a:t> </a:t>
            </a:r>
            <a:endParaRPr lang="en-US" dirty="0"/>
          </a:p>
        </p:txBody>
      </p:sp>
    </p:spTree>
    <p:extLst>
      <p:ext uri="{BB962C8B-B14F-4D97-AF65-F5344CB8AC3E}">
        <p14:creationId xmlns:p14="http://schemas.microsoft.com/office/powerpoint/2010/main" val="100370343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95400"/>
            <a:ext cx="7620000" cy="609600"/>
          </a:xfrm>
          <a:prstGeom prst="rect">
            <a:avLst/>
          </a:prstGeom>
        </p:spPr>
        <p:txBody>
          <a:bodyPr/>
          <a:lstStyle>
            <a:lvl1pPr>
              <a:defRPr sz="4400" baseline="0">
                <a:latin typeface="Gill Sans" pitchFamily="34" charset="0"/>
              </a:defRPr>
            </a:lvl1pPr>
          </a:lstStyle>
          <a:p>
            <a:r>
              <a:rPr lang="en-US" dirty="0" smtClean="0"/>
              <a:t>For tables use this format</a:t>
            </a:r>
            <a:endParaRPr lang="en-US" dirty="0"/>
          </a:p>
        </p:txBody>
      </p:sp>
      <p:sp>
        <p:nvSpPr>
          <p:cNvPr id="5" name="Table Placeholder 4"/>
          <p:cNvSpPr>
            <a:spLocks noGrp="1"/>
          </p:cNvSpPr>
          <p:nvPr>
            <p:ph type="tbl" sz="quarter" idx="12"/>
          </p:nvPr>
        </p:nvSpPr>
        <p:spPr>
          <a:xfrm>
            <a:off x="457200" y="2667000"/>
            <a:ext cx="7620000" cy="3733800"/>
          </a:xfrm>
          <a:prstGeom prst="rect">
            <a:avLst/>
          </a:prstGeom>
        </p:spPr>
        <p:txBody>
          <a:bodyPr/>
          <a:lstStyle>
            <a:lvl1pPr marL="114300" indent="0">
              <a:buNone/>
              <a:defRPr/>
            </a:lvl1pPr>
          </a:lstStyle>
          <a:p>
            <a:r>
              <a:rPr lang="en-US" smtClean="0"/>
              <a:t>Click icon to add table</a:t>
            </a:r>
            <a:endParaRPr lang="en-US" dirty="0"/>
          </a:p>
        </p:txBody>
      </p:sp>
      <p:sp>
        <p:nvSpPr>
          <p:cNvPr id="6" name="Text Placeholder 9"/>
          <p:cNvSpPr>
            <a:spLocks noGrp="1"/>
          </p:cNvSpPr>
          <p:nvPr>
            <p:ph type="body" sz="quarter" idx="11" hasCustomPrompt="1"/>
          </p:nvPr>
        </p:nvSpPr>
        <p:spPr>
          <a:xfrm>
            <a:off x="76200" y="0"/>
            <a:ext cx="7620000" cy="1143000"/>
          </a:xfrm>
          <a:prstGeom prst="rect">
            <a:avLst/>
          </a:prstGeom>
        </p:spPr>
        <p:txBody>
          <a:bodyPr/>
          <a:lstStyle>
            <a:lvl1pPr marL="114300" indent="0" algn="l">
              <a:buNone/>
              <a:defRPr sz="4800">
                <a:solidFill>
                  <a:schemeClr val="bg1"/>
                </a:solidFill>
              </a:defRPr>
            </a:lvl1pPr>
          </a:lstStyle>
          <a:p>
            <a:pPr lvl="0"/>
            <a:r>
              <a:rPr lang="en-US" dirty="0" smtClean="0"/>
              <a:t>Title</a:t>
            </a:r>
            <a:endParaRPr lang="en-US" dirty="0"/>
          </a:p>
        </p:txBody>
      </p:sp>
    </p:spTree>
    <p:extLst>
      <p:ext uri="{BB962C8B-B14F-4D97-AF65-F5344CB8AC3E}">
        <p14:creationId xmlns:p14="http://schemas.microsoft.com/office/powerpoint/2010/main" val="4546620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1_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95400"/>
            <a:ext cx="7620000" cy="609600"/>
          </a:xfrm>
          <a:prstGeom prst="rect">
            <a:avLst/>
          </a:prstGeom>
        </p:spPr>
        <p:txBody>
          <a:bodyPr/>
          <a:lstStyle>
            <a:lvl1pPr>
              <a:defRPr baseline="0"/>
            </a:lvl1pPr>
          </a:lstStyle>
          <a:p>
            <a:r>
              <a:rPr lang="en-US" dirty="0" smtClean="0"/>
              <a:t>For tables use this format</a:t>
            </a:r>
            <a:endParaRPr lang="en-US" dirty="0"/>
          </a:p>
        </p:txBody>
      </p:sp>
      <p:sp>
        <p:nvSpPr>
          <p:cNvPr id="5" name="Table Placeholder 4"/>
          <p:cNvSpPr>
            <a:spLocks noGrp="1"/>
          </p:cNvSpPr>
          <p:nvPr>
            <p:ph type="tbl" sz="quarter" idx="12"/>
          </p:nvPr>
        </p:nvSpPr>
        <p:spPr>
          <a:xfrm>
            <a:off x="457200" y="2667000"/>
            <a:ext cx="7620000" cy="3733800"/>
          </a:xfrm>
          <a:prstGeom prst="rect">
            <a:avLst/>
          </a:prstGeom>
        </p:spPr>
        <p:txBody>
          <a:bodyPr/>
          <a:lstStyle>
            <a:lvl1pPr marL="114300" indent="0">
              <a:buNone/>
              <a:defRPr/>
            </a:lvl1pPr>
          </a:lstStyle>
          <a:p>
            <a:r>
              <a:rPr lang="en-US" smtClean="0"/>
              <a:t>Click icon to add table</a:t>
            </a:r>
            <a:endParaRPr lang="en-US" dirty="0"/>
          </a:p>
        </p:txBody>
      </p:sp>
      <p:sp>
        <p:nvSpPr>
          <p:cNvPr id="6" name="Text Placeholder 9"/>
          <p:cNvSpPr>
            <a:spLocks noGrp="1"/>
          </p:cNvSpPr>
          <p:nvPr>
            <p:ph type="body" sz="quarter" idx="11" hasCustomPrompt="1"/>
          </p:nvPr>
        </p:nvSpPr>
        <p:spPr>
          <a:xfrm>
            <a:off x="76200" y="0"/>
            <a:ext cx="7620000" cy="1143000"/>
          </a:xfrm>
          <a:prstGeom prst="rect">
            <a:avLst/>
          </a:prstGeom>
        </p:spPr>
        <p:txBody>
          <a:bodyPr/>
          <a:lstStyle>
            <a:lvl1pPr marL="114300" indent="0" algn="l">
              <a:buNone/>
              <a:defRPr sz="4800">
                <a:solidFill>
                  <a:schemeClr val="bg1"/>
                </a:solidFill>
              </a:defRPr>
            </a:lvl1pPr>
          </a:lstStyle>
          <a:p>
            <a:pPr lvl="0"/>
            <a:r>
              <a:rPr lang="en-US" dirty="0" smtClean="0"/>
              <a:t>Title</a:t>
            </a:r>
            <a:endParaRPr lang="en-US" dirty="0"/>
          </a:p>
        </p:txBody>
      </p:sp>
    </p:spTree>
    <p:extLst>
      <p:ext uri="{BB962C8B-B14F-4D97-AF65-F5344CB8AC3E}">
        <p14:creationId xmlns:p14="http://schemas.microsoft.com/office/powerpoint/2010/main" val="149764855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4CD7D03B-D2D5-5340-9738-6EF9E30648BC}" type="datetimeFigureOut">
              <a:rPr lang="en-US" smtClean="0"/>
              <a:t>8/10/2015</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29A9EBC2-3A7B-9A46-96BC-0C39F6C2114C}" type="slidenum">
              <a:rPr lang="en-US" smtClean="0"/>
              <a:t>‹#›</a:t>
            </a:fld>
            <a:endParaRPr lang="en-US"/>
          </a:p>
        </p:txBody>
      </p:sp>
    </p:spTree>
    <p:extLst>
      <p:ext uri="{BB962C8B-B14F-4D97-AF65-F5344CB8AC3E}">
        <p14:creationId xmlns:p14="http://schemas.microsoft.com/office/powerpoint/2010/main" val="36469059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533400" y="838200"/>
            <a:ext cx="6858000" cy="1219200"/>
          </a:xfrm>
        </p:spPr>
        <p:txBody>
          <a:bodyPr>
            <a:normAutofit/>
          </a:bodyPr>
          <a:lstStyle>
            <a:lvl1pPr marL="0" indent="0" algn="l">
              <a:buNone/>
              <a:defRPr sz="4400" baseline="0">
                <a:solidFill>
                  <a:schemeClr val="tx1"/>
                </a:solidFill>
                <a:latin typeface="Gill Sans"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For charts use this style </a:t>
            </a:r>
            <a:endParaRPr lang="en-US" dirty="0"/>
          </a:p>
        </p:txBody>
      </p:sp>
    </p:spTree>
    <p:extLst>
      <p:ext uri="{BB962C8B-B14F-4D97-AF65-F5344CB8AC3E}">
        <p14:creationId xmlns:p14="http://schemas.microsoft.com/office/powerpoint/2010/main" val="4065446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19200"/>
            <a:ext cx="8229600" cy="1143000"/>
          </a:xfrm>
        </p:spPr>
        <p:txBody>
          <a:bodyPr/>
          <a:lstStyle>
            <a:lvl1pPr algn="l">
              <a:defRPr/>
            </a:lvl1pPr>
          </a:lstStyle>
          <a:p>
            <a:r>
              <a:rPr lang="en-US" dirty="0" smtClean="0"/>
              <a:t>Insert picture</a:t>
            </a:r>
            <a:endParaRPr lang="en-US" dirty="0"/>
          </a:p>
        </p:txBody>
      </p:sp>
      <p:pic>
        <p:nvPicPr>
          <p:cNvPr id="3" name="Picture 2"/>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099782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pic>
        <p:nvPicPr>
          <p:cNvPr id="8" name="Picture 7"/>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81120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theme" Target="../theme/theme2.xml"/><Relationship Id="rId5" Type="http://schemas.openxmlformats.org/officeDocument/2006/relationships/slideLayout" Target="../slideLayouts/slideLayout11.xml"/><Relationship Id="rId4"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chemeClr val="bg1">
                <a:tint val="90000"/>
              </a:schemeClr>
            </a:gs>
            <a:gs pos="100000">
              <a:schemeClr val="bg1">
                <a:shade val="100000"/>
                <a:satMod val="115000"/>
              </a:schemeClr>
            </a:gs>
            <a:gs pos="100000">
              <a:schemeClr val="bg1">
                <a:shade val="70000"/>
                <a:satMod val="130000"/>
              </a:schemeClr>
            </a:gs>
          </a:gsLst>
          <a:path path="circle">
            <a:fillToRect l="20000" t="50000" r="100000" b="50000"/>
          </a:path>
          <a:tileRect/>
        </a:gradFill>
        <a:effectLst/>
      </p:bgPr>
    </p:bg>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Lst>
  <p:timing>
    <p:tnLst>
      <p:par>
        <p:cTn id="1" dur="indefinite" restart="never" nodeType="tmRoot"/>
      </p:par>
    </p:tnLst>
  </p:timing>
  <p:txStyles>
    <p:titleStyle>
      <a:lvl1pPr algn="l" defTabSz="914400" rtl="0" eaLnBrk="1" latinLnBrk="0" hangingPunct="1">
        <a:spcBef>
          <a:spcPct val="0"/>
        </a:spcBef>
        <a:buNone/>
        <a:defRPr sz="4600" kern="1200" cap="none" spc="-100" baseline="0">
          <a:ln>
            <a:noFill/>
          </a:ln>
          <a:solidFill>
            <a:schemeClr val="tx2"/>
          </a:solidFill>
          <a:effectLst/>
          <a:latin typeface="+mn-lt"/>
          <a:ea typeface="+mj-ea"/>
          <a:cs typeface="+mj-cs"/>
        </a:defRPr>
      </a:lvl1pPr>
    </p:titleStyle>
    <p:bodyStyle>
      <a:lvl1pPr marL="342900" indent="-228600" algn="l" defTabSz="914400" rtl="0" eaLnBrk="1" latinLnBrk="0" hangingPunct="1">
        <a:spcBef>
          <a:spcPct val="20000"/>
        </a:spcBef>
        <a:buClr>
          <a:srgbClr val="156734"/>
        </a:buClr>
        <a:buFont typeface="Wingdings" pitchFamily="2" charset="2"/>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rgbClr val="156734"/>
        </a:buClr>
        <a:buFont typeface="Wingdings" pitchFamily="2" charset="2"/>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rgbClr val="156734"/>
        </a:buClr>
        <a:buFont typeface="Wingdings" pitchFamily="2" charset="2"/>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rgbClr val="156734"/>
        </a:buClr>
        <a:buFont typeface="Wingdings" pitchFamily="2" charset="2"/>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rgbClr val="156734"/>
        </a:buClr>
        <a:buFont typeface="Wingdings" pitchFamily="2" charset="2"/>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Insert picture</a:t>
            </a:r>
            <a:endParaRPr lang="en-US" dirty="0"/>
          </a:p>
        </p:txBody>
      </p:sp>
      <p:sp>
        <p:nvSpPr>
          <p:cNvPr id="3" name="Text Placeholder 2"/>
          <p:cNvSpPr>
            <a:spLocks noGrp="1"/>
          </p:cNvSpPr>
          <p:nvPr>
            <p:ph type="body" idx="1"/>
          </p:nvPr>
        </p:nvSpPr>
        <p:spPr>
          <a:xfrm>
            <a:off x="457200" y="1600201"/>
            <a:ext cx="5181600" cy="2971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736362905"/>
      </p:ext>
    </p:extLst>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1"/>
          </p:nvPr>
        </p:nvSpPr>
        <p:spPr>
          <a:xfrm>
            <a:off x="838200" y="2121089"/>
            <a:ext cx="7282218" cy="1768522"/>
          </a:xfrm>
        </p:spPr>
        <p:txBody>
          <a:bodyPr/>
          <a:lstStyle/>
          <a:p>
            <a:r>
              <a:rPr lang="en-US" sz="4000" dirty="0" smtClean="0"/>
              <a:t>Feed the Future Indicators</a:t>
            </a:r>
            <a:endParaRPr lang="en-US" sz="4000" dirty="0"/>
          </a:p>
        </p:txBody>
      </p:sp>
      <p:sp>
        <p:nvSpPr>
          <p:cNvPr id="5" name="Text Placeholder 4"/>
          <p:cNvSpPr>
            <a:spLocks noGrp="1"/>
          </p:cNvSpPr>
          <p:nvPr>
            <p:ph type="body" sz="quarter" idx="12"/>
          </p:nvPr>
        </p:nvSpPr>
        <p:spPr>
          <a:xfrm>
            <a:off x="1" y="3526970"/>
            <a:ext cx="9144000" cy="2406411"/>
          </a:xfrm>
        </p:spPr>
        <p:txBody>
          <a:bodyPr/>
          <a:lstStyle/>
          <a:p>
            <a:r>
              <a:rPr lang="en-US" sz="1800" b="1" dirty="0" smtClean="0"/>
              <a:t>Africa RISING PMMT Training</a:t>
            </a:r>
          </a:p>
          <a:p>
            <a:r>
              <a:rPr lang="en-US" sz="1200" dirty="0" smtClean="0"/>
              <a:t>Addis Ababa - Ethiopia, August 17-18</a:t>
            </a:r>
          </a:p>
          <a:p>
            <a:r>
              <a:rPr lang="en-US" sz="1200" dirty="0" smtClean="0"/>
              <a:t>Tamale - Ghana, August 24-25</a:t>
            </a:r>
          </a:p>
          <a:p>
            <a:r>
              <a:rPr lang="en-US" sz="1200" dirty="0" smtClean="0"/>
              <a:t>Bamako - Mali, August 27-28</a:t>
            </a:r>
            <a:endParaRPr lang="en-US" sz="1200" dirty="0"/>
          </a:p>
          <a:p>
            <a:endParaRPr lang="en-US" sz="1800" dirty="0" smtClean="0"/>
          </a:p>
          <a:p>
            <a:endParaRPr lang="en-US" sz="1800" dirty="0"/>
          </a:p>
          <a:p>
            <a:r>
              <a:rPr lang="en-US" sz="1800" dirty="0" smtClean="0"/>
              <a:t>Sara Signorelli</a:t>
            </a:r>
          </a:p>
          <a:p>
            <a:r>
              <a:rPr lang="en-US" sz="1200" dirty="0" smtClean="0"/>
              <a:t>Africa RISING M&amp;E team, IFPRI</a:t>
            </a:r>
            <a:endParaRPr lang="en-US" sz="1200" dirty="0"/>
          </a:p>
        </p:txBody>
      </p:sp>
    </p:spTree>
    <p:extLst>
      <p:ext uri="{BB962C8B-B14F-4D97-AF65-F5344CB8AC3E}">
        <p14:creationId xmlns:p14="http://schemas.microsoft.com/office/powerpoint/2010/main" val="425081449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533400" y="1377816"/>
            <a:ext cx="7772400" cy="838200"/>
          </a:xfrm>
        </p:spPr>
        <p:txBody>
          <a:bodyPr/>
          <a:lstStyle/>
          <a:p>
            <a:r>
              <a:rPr lang="en-US" sz="1800" dirty="0"/>
              <a:t>Number of </a:t>
            </a:r>
            <a:r>
              <a:rPr lang="en-US" sz="1800" b="1" dirty="0"/>
              <a:t>individuals</a:t>
            </a:r>
            <a:r>
              <a:rPr lang="en-US" sz="1800" dirty="0"/>
              <a:t> who have received AR supported short-term agricultural sector productivity or food security training </a:t>
            </a:r>
            <a:endParaRPr lang="fr-FR" sz="1800" dirty="0"/>
          </a:p>
        </p:txBody>
      </p:sp>
      <p:graphicFrame>
        <p:nvGraphicFramePr>
          <p:cNvPr id="3" name="Table 2"/>
          <p:cNvGraphicFramePr>
            <a:graphicFrameLocks noGrp="1"/>
          </p:cNvGraphicFramePr>
          <p:nvPr>
            <p:extLst>
              <p:ext uri="{D42A27DB-BD31-4B8C-83A1-F6EECF244321}">
                <p14:modId xmlns:p14="http://schemas.microsoft.com/office/powerpoint/2010/main" val="617965055"/>
              </p:ext>
            </p:extLst>
          </p:nvPr>
        </p:nvGraphicFramePr>
        <p:xfrm>
          <a:off x="1184988" y="2464999"/>
          <a:ext cx="2628901" cy="1955572"/>
        </p:xfrm>
        <a:graphic>
          <a:graphicData uri="http://schemas.openxmlformats.org/drawingml/2006/table">
            <a:tbl>
              <a:tblPr>
                <a:tableStyleId>{ED083AE6-46FA-4A59-8FB0-9F97EB10719F}</a:tableStyleId>
              </a:tblPr>
              <a:tblGrid>
                <a:gridCol w="2628901"/>
              </a:tblGrid>
              <a:tr h="231547">
                <a:tc>
                  <a:txBody>
                    <a:bodyPr/>
                    <a:lstStyle/>
                    <a:p>
                      <a:pPr algn="ctr" fontAlgn="ctr"/>
                      <a:r>
                        <a:rPr lang="fr-FR" sz="1400" b="1" u="none" strike="noStrike" dirty="0" smtClean="0">
                          <a:effectLst/>
                        </a:rPr>
                        <a:t>By type</a:t>
                      </a:r>
                      <a:r>
                        <a:rPr lang="fr-FR" sz="1400" b="1" u="none" strike="noStrike" baseline="0" dirty="0" smtClean="0">
                          <a:effectLst/>
                        </a:rPr>
                        <a:t> of </a:t>
                      </a:r>
                      <a:r>
                        <a:rPr lang="fr-FR" sz="1400" b="1" u="none" strike="noStrike" baseline="0" dirty="0" err="1" smtClean="0">
                          <a:effectLst/>
                        </a:rPr>
                        <a:t>individual</a:t>
                      </a:r>
                      <a:endParaRPr lang="fr-FR" sz="1400" b="1" i="0" u="none" strike="noStrike" dirty="0">
                        <a:solidFill>
                          <a:srgbClr val="000000"/>
                        </a:solidFill>
                        <a:effectLst/>
                        <a:latin typeface="Arial" panose="020B0604020202020204" pitchFamily="34" charset="0"/>
                      </a:endParaRPr>
                    </a:p>
                  </a:txBody>
                  <a:tcPr marL="171450" marR="9525" marT="9525" marB="0" anchor="ctr"/>
                </a:tc>
              </a:tr>
              <a:tr h="161925">
                <a:tc>
                  <a:txBody>
                    <a:bodyPr/>
                    <a:lstStyle/>
                    <a:p>
                      <a:pPr algn="l" fontAlgn="ctr"/>
                      <a:r>
                        <a:rPr lang="en-US" sz="1100" u="none" strike="noStrike" dirty="0" smtClean="0">
                          <a:effectLst/>
                          <a:latin typeface="+mn-lt"/>
                        </a:rPr>
                        <a:t>Producers</a:t>
                      </a:r>
                      <a:endParaRPr lang="fr-FR" sz="1100" u="none" strike="noStrike" dirty="0" smtClean="0">
                        <a:effectLst/>
                        <a:latin typeface="+mn-lt"/>
                      </a:endParaRPr>
                    </a:p>
                    <a:p>
                      <a:pPr algn="l" fontAlgn="ctr"/>
                      <a:endParaRPr lang="fr-FR" sz="1100" b="0" i="0" u="none" strike="noStrike" dirty="0">
                        <a:solidFill>
                          <a:srgbClr val="000000"/>
                        </a:solidFill>
                        <a:effectLst/>
                        <a:latin typeface="+mn-lt"/>
                      </a:endParaRPr>
                    </a:p>
                  </a:txBody>
                  <a:tcPr marL="342900" marR="9525" marT="9525" marB="0" anchor="ctr"/>
                </a:tc>
              </a:tr>
              <a:tr h="161925">
                <a:tc>
                  <a:txBody>
                    <a:bodyPr/>
                    <a:lstStyle/>
                    <a:p>
                      <a:pPr algn="l" fontAlgn="ctr"/>
                      <a:r>
                        <a:rPr lang="en-US" sz="1100" u="none" strike="noStrike" dirty="0" smtClean="0">
                          <a:effectLst/>
                          <a:latin typeface="+mn-lt"/>
                        </a:rPr>
                        <a:t>People</a:t>
                      </a:r>
                      <a:r>
                        <a:rPr lang="en-US" sz="1100" u="none" strike="noStrike" baseline="0" dirty="0" smtClean="0">
                          <a:effectLst/>
                          <a:latin typeface="+mn-lt"/>
                        </a:rPr>
                        <a:t> in government</a:t>
                      </a:r>
                      <a:endParaRPr lang="fr-FR" sz="1100" u="none" strike="noStrike" dirty="0" smtClean="0">
                        <a:effectLst/>
                        <a:latin typeface="+mn-lt"/>
                      </a:endParaRPr>
                    </a:p>
                    <a:p>
                      <a:pPr algn="l" fontAlgn="ctr"/>
                      <a:endParaRPr lang="fr-FR" sz="1100" b="0" i="0" u="none" strike="noStrike" dirty="0">
                        <a:solidFill>
                          <a:srgbClr val="000000"/>
                        </a:solidFill>
                        <a:effectLst/>
                        <a:latin typeface="+mn-lt"/>
                      </a:endParaRPr>
                    </a:p>
                  </a:txBody>
                  <a:tcPr marL="342900" marR="9525" marT="9525" marB="0" anchor="ctr"/>
                </a:tc>
              </a:tr>
              <a:tr h="304800">
                <a:tc>
                  <a:txBody>
                    <a:bodyPr/>
                    <a:lstStyle/>
                    <a:p>
                      <a:pPr algn="l" fontAlgn="ctr"/>
                      <a:r>
                        <a:rPr lang="fr-FR" sz="1100" u="none" strike="noStrike" dirty="0" smtClean="0">
                          <a:effectLst/>
                          <a:latin typeface="+mn-lt"/>
                        </a:rPr>
                        <a:t>People in </a:t>
                      </a:r>
                      <a:r>
                        <a:rPr lang="fr-FR" sz="1100" u="none" strike="noStrike" dirty="0" err="1" smtClean="0">
                          <a:effectLst/>
                          <a:latin typeface="+mn-lt"/>
                        </a:rPr>
                        <a:t>private</a:t>
                      </a:r>
                      <a:r>
                        <a:rPr lang="fr-FR" sz="1100" u="none" strike="noStrike" dirty="0" smtClean="0">
                          <a:effectLst/>
                          <a:latin typeface="+mn-lt"/>
                        </a:rPr>
                        <a:t> </a:t>
                      </a:r>
                      <a:r>
                        <a:rPr lang="fr-FR" sz="1100" u="none" strike="noStrike" dirty="0" err="1" smtClean="0">
                          <a:effectLst/>
                          <a:latin typeface="+mn-lt"/>
                        </a:rPr>
                        <a:t>sector</a:t>
                      </a:r>
                      <a:r>
                        <a:rPr lang="fr-FR" sz="1100" u="none" strike="noStrike" dirty="0" smtClean="0">
                          <a:effectLst/>
                          <a:latin typeface="+mn-lt"/>
                        </a:rPr>
                        <a:t> </a:t>
                      </a:r>
                      <a:r>
                        <a:rPr lang="fr-FR" sz="1100" u="none" strike="noStrike" dirty="0" err="1" smtClean="0">
                          <a:effectLst/>
                          <a:latin typeface="+mn-lt"/>
                        </a:rPr>
                        <a:t>firms</a:t>
                      </a:r>
                      <a:endParaRPr lang="fr-FR" sz="1100" u="none" strike="noStrike" dirty="0" smtClean="0">
                        <a:effectLst/>
                        <a:latin typeface="+mn-lt"/>
                      </a:endParaRPr>
                    </a:p>
                    <a:p>
                      <a:pPr algn="l" fontAlgn="ctr"/>
                      <a:endParaRPr lang="fr-FR" sz="1100" b="0" i="0" u="none" strike="noStrike" dirty="0">
                        <a:solidFill>
                          <a:srgbClr val="000000"/>
                        </a:solidFill>
                        <a:effectLst/>
                        <a:latin typeface="+mn-lt"/>
                      </a:endParaRPr>
                    </a:p>
                  </a:txBody>
                  <a:tcPr marL="342900" marR="9525" marT="9525" marB="0" anchor="ctr"/>
                </a:tc>
              </a:tr>
              <a:tr h="304800">
                <a:tc>
                  <a:txBody>
                    <a:bodyPr/>
                    <a:lstStyle/>
                    <a:p>
                      <a:pPr algn="l" fontAlgn="ctr"/>
                      <a:r>
                        <a:rPr lang="en-US" sz="1100" b="0" i="0" u="none" strike="noStrike" dirty="0" smtClean="0">
                          <a:solidFill>
                            <a:srgbClr val="000000"/>
                          </a:solidFill>
                          <a:effectLst/>
                          <a:latin typeface="+mn-lt"/>
                        </a:rPr>
                        <a:t>People in civil</a:t>
                      </a:r>
                      <a:r>
                        <a:rPr lang="en-US" sz="1100" b="0" i="0" u="none" strike="noStrike" baseline="0" dirty="0" smtClean="0">
                          <a:solidFill>
                            <a:srgbClr val="000000"/>
                          </a:solidFill>
                          <a:effectLst/>
                          <a:latin typeface="+mn-lt"/>
                        </a:rPr>
                        <a:t> society</a:t>
                      </a:r>
                    </a:p>
                    <a:p>
                      <a:pPr algn="l" fontAlgn="ctr"/>
                      <a:endParaRPr lang="fr-FR" sz="1100" b="0" i="0" u="none" strike="noStrike" dirty="0">
                        <a:solidFill>
                          <a:srgbClr val="000000"/>
                        </a:solidFill>
                        <a:effectLst/>
                        <a:latin typeface="+mn-lt"/>
                      </a:endParaRPr>
                    </a:p>
                  </a:txBody>
                  <a:tcPr marL="342900" marR="9525" marT="9525" marB="0" anchor="ctr"/>
                </a:tc>
              </a:tr>
              <a:tr h="304800">
                <a:tc>
                  <a:txBody>
                    <a:bodyPr/>
                    <a:lstStyle/>
                    <a:p>
                      <a:pPr algn="l" fontAlgn="ctr"/>
                      <a:r>
                        <a:rPr lang="en-US" sz="1100" b="0" i="0" u="none" strike="noStrike" dirty="0" smtClean="0">
                          <a:solidFill>
                            <a:srgbClr val="000000"/>
                          </a:solidFill>
                          <a:effectLst/>
                          <a:latin typeface="+mn-lt"/>
                        </a:rPr>
                        <a:t>Disaggregates not available</a:t>
                      </a:r>
                    </a:p>
                    <a:p>
                      <a:pPr algn="l" fontAlgn="ctr"/>
                      <a:endParaRPr lang="fr-FR" sz="1100" b="0" i="0" u="none" strike="noStrike" dirty="0">
                        <a:solidFill>
                          <a:srgbClr val="000000"/>
                        </a:solidFill>
                        <a:effectLst/>
                        <a:latin typeface="+mn-lt"/>
                      </a:endParaRPr>
                    </a:p>
                  </a:txBody>
                  <a:tcPr marL="342900" marR="9525" marT="9525" marB="0" anchor="ctr"/>
                </a:tc>
              </a:tr>
            </a:tbl>
          </a:graphicData>
        </a:graphic>
      </p:graphicFrame>
      <p:graphicFrame>
        <p:nvGraphicFramePr>
          <p:cNvPr id="4" name="Table 3"/>
          <p:cNvGraphicFramePr>
            <a:graphicFrameLocks noGrp="1"/>
          </p:cNvGraphicFramePr>
          <p:nvPr/>
        </p:nvGraphicFramePr>
        <p:xfrm>
          <a:off x="4770280" y="2448056"/>
          <a:ext cx="2628901" cy="1257300"/>
        </p:xfrm>
        <a:graphic>
          <a:graphicData uri="http://schemas.openxmlformats.org/drawingml/2006/table">
            <a:tbl>
              <a:tblPr>
                <a:tableStyleId>{ED083AE6-46FA-4A59-8FB0-9F97EB10719F}</a:tableStyleId>
              </a:tblPr>
              <a:tblGrid>
                <a:gridCol w="2628901"/>
              </a:tblGrid>
              <a:tr h="161925">
                <a:tc>
                  <a:txBody>
                    <a:bodyPr/>
                    <a:lstStyle/>
                    <a:p>
                      <a:pPr algn="ctr" fontAlgn="ctr"/>
                      <a:r>
                        <a:rPr lang="fr-FR" sz="1400" b="1" u="none" strike="noStrike" dirty="0" smtClean="0">
                          <a:effectLst/>
                        </a:rPr>
                        <a:t>By </a:t>
                      </a:r>
                      <a:r>
                        <a:rPr lang="fr-FR" sz="1400" b="1" u="none" strike="noStrike" dirty="0" err="1" smtClean="0">
                          <a:effectLst/>
                        </a:rPr>
                        <a:t>Sex</a:t>
                      </a:r>
                      <a:endParaRPr lang="fr-FR" sz="1400" b="1" i="0" u="none" strike="noStrike" dirty="0">
                        <a:solidFill>
                          <a:srgbClr val="000000"/>
                        </a:solidFill>
                        <a:effectLst/>
                        <a:latin typeface="Arial" panose="020B0604020202020204" pitchFamily="34" charset="0"/>
                      </a:endParaRPr>
                    </a:p>
                  </a:txBody>
                  <a:tcPr marL="171450" marR="9525" marT="9525" marB="0" anchor="ctr"/>
                </a:tc>
              </a:tr>
              <a:tr h="161925">
                <a:tc>
                  <a:txBody>
                    <a:bodyPr/>
                    <a:lstStyle/>
                    <a:p>
                      <a:pPr algn="l" fontAlgn="ctr"/>
                      <a:r>
                        <a:rPr lang="fr-FR" sz="1100" u="none" strike="noStrike" dirty="0" smtClean="0">
                          <a:effectLst/>
                        </a:rPr>
                        <a:t>Male</a:t>
                      </a:r>
                    </a:p>
                    <a:p>
                      <a:pPr algn="l" fontAlgn="ctr"/>
                      <a:endParaRPr lang="fr-FR" sz="1100" b="0" i="0" u="none" strike="noStrike" dirty="0">
                        <a:solidFill>
                          <a:srgbClr val="000000"/>
                        </a:solidFill>
                        <a:effectLst/>
                        <a:latin typeface="Arial" panose="020B0604020202020204" pitchFamily="34" charset="0"/>
                      </a:endParaRPr>
                    </a:p>
                  </a:txBody>
                  <a:tcPr marL="342900" marR="9525" marT="9525" marB="0" anchor="ctr"/>
                </a:tc>
              </a:tr>
              <a:tr h="161925">
                <a:tc>
                  <a:txBody>
                    <a:bodyPr/>
                    <a:lstStyle/>
                    <a:p>
                      <a:pPr algn="l" fontAlgn="ctr"/>
                      <a:r>
                        <a:rPr lang="fr-FR" sz="1100" u="none" strike="noStrike" dirty="0" err="1" smtClean="0">
                          <a:effectLst/>
                        </a:rPr>
                        <a:t>Female</a:t>
                      </a:r>
                      <a:endParaRPr lang="fr-FR" sz="1100" u="none" strike="noStrike" dirty="0" smtClean="0">
                        <a:effectLst/>
                      </a:endParaRPr>
                    </a:p>
                    <a:p>
                      <a:pPr algn="l" fontAlgn="ctr"/>
                      <a:endParaRPr lang="fr-FR" sz="1100" b="0" i="0" u="none" strike="noStrike" dirty="0">
                        <a:solidFill>
                          <a:srgbClr val="000000"/>
                        </a:solidFill>
                        <a:effectLst/>
                        <a:latin typeface="Arial" panose="020B0604020202020204" pitchFamily="34" charset="0"/>
                      </a:endParaRPr>
                    </a:p>
                  </a:txBody>
                  <a:tcPr marL="342900" marR="9525" marT="9525" marB="0" anchor="ctr"/>
                </a:tc>
              </a:tr>
              <a:tr h="304800">
                <a:tc>
                  <a:txBody>
                    <a:bodyPr/>
                    <a:lstStyle/>
                    <a:p>
                      <a:pPr algn="l" fontAlgn="ctr"/>
                      <a:r>
                        <a:rPr lang="fr-FR" sz="1100" u="none" strike="noStrike" dirty="0" err="1">
                          <a:effectLst/>
                        </a:rPr>
                        <a:t>Disaggregates</a:t>
                      </a:r>
                      <a:r>
                        <a:rPr lang="fr-FR" sz="1100" u="none" strike="noStrike" dirty="0">
                          <a:effectLst/>
                        </a:rPr>
                        <a:t> Not </a:t>
                      </a:r>
                      <a:r>
                        <a:rPr lang="fr-FR" sz="1100" u="none" strike="noStrike" dirty="0" err="1" smtClean="0">
                          <a:effectLst/>
                        </a:rPr>
                        <a:t>Available</a:t>
                      </a:r>
                      <a:endParaRPr lang="fr-FR" sz="1100" u="none" strike="noStrike" dirty="0" smtClean="0">
                        <a:effectLst/>
                      </a:endParaRPr>
                    </a:p>
                    <a:p>
                      <a:pPr algn="l" fontAlgn="ctr"/>
                      <a:endParaRPr lang="fr-FR" sz="1100" b="0" i="0" u="none" strike="noStrike" dirty="0">
                        <a:solidFill>
                          <a:srgbClr val="000000"/>
                        </a:solidFill>
                        <a:effectLst/>
                        <a:latin typeface="Arial" panose="020B0604020202020204" pitchFamily="34" charset="0"/>
                      </a:endParaRPr>
                    </a:p>
                  </a:txBody>
                  <a:tcPr marL="342900" marR="9525" marT="9525" marB="0" anchor="ctr"/>
                </a:tc>
              </a:tr>
            </a:tbl>
          </a:graphicData>
        </a:graphic>
      </p:graphicFrame>
      <p:sp>
        <p:nvSpPr>
          <p:cNvPr id="5" name="Left Brace 4"/>
          <p:cNvSpPr/>
          <p:nvPr/>
        </p:nvSpPr>
        <p:spPr>
          <a:xfrm>
            <a:off x="979714" y="2464999"/>
            <a:ext cx="205274" cy="1955572"/>
          </a:xfrm>
          <a:prstGeom prst="leftBrace">
            <a:avLst/>
          </a:prstGeom>
          <a:ln w="28575">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6" name="Left Brace 5"/>
          <p:cNvSpPr/>
          <p:nvPr/>
        </p:nvSpPr>
        <p:spPr>
          <a:xfrm>
            <a:off x="4565006" y="2464999"/>
            <a:ext cx="205274" cy="1240357"/>
          </a:xfrm>
          <a:prstGeom prst="leftBrace">
            <a:avLst/>
          </a:prstGeom>
          <a:ln w="28575">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7" name="TextBox 6"/>
          <p:cNvSpPr txBox="1"/>
          <p:nvPr/>
        </p:nvSpPr>
        <p:spPr>
          <a:xfrm>
            <a:off x="1811694" y="4820863"/>
            <a:ext cx="5215811" cy="646331"/>
          </a:xfrm>
          <a:prstGeom prst="rect">
            <a:avLst/>
          </a:prstGeom>
          <a:noFill/>
        </p:spPr>
        <p:txBody>
          <a:bodyPr wrap="square" rtlCol="0">
            <a:spAutoFit/>
          </a:bodyPr>
          <a:lstStyle/>
          <a:p>
            <a:r>
              <a:rPr lang="en-US" b="1" dirty="0" smtClean="0">
                <a:solidFill>
                  <a:srgbClr val="C00000"/>
                </a:solidFill>
              </a:rPr>
              <a:t>TOTAL 				=				TOTAL		</a:t>
            </a:r>
            <a:endParaRPr lang="fr-FR" b="1" dirty="0">
              <a:solidFill>
                <a:srgbClr val="C00000"/>
              </a:solidFill>
            </a:endParaRPr>
          </a:p>
        </p:txBody>
      </p:sp>
    </p:spTree>
    <p:extLst>
      <p:ext uri="{BB962C8B-B14F-4D97-AF65-F5344CB8AC3E}">
        <p14:creationId xmlns:p14="http://schemas.microsoft.com/office/powerpoint/2010/main" val="15880717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533399" y="1349492"/>
            <a:ext cx="7772400" cy="838200"/>
          </a:xfrm>
        </p:spPr>
        <p:txBody>
          <a:bodyPr/>
          <a:lstStyle/>
          <a:p>
            <a:r>
              <a:rPr lang="en-US" sz="1600" dirty="0"/>
              <a:t>Number of food security private enterprises (for profit), producers organizations, water users associations, women's groups, trade and business associations, and community-based organizations (CBOs) </a:t>
            </a:r>
            <a:r>
              <a:rPr lang="en-US" sz="1600" b="1" dirty="0"/>
              <a:t>receiving </a:t>
            </a:r>
            <a:r>
              <a:rPr lang="en-US" sz="1600" b="1" dirty="0" smtClean="0"/>
              <a:t>AR </a:t>
            </a:r>
            <a:r>
              <a:rPr lang="en-US" sz="1600" b="1" dirty="0"/>
              <a:t>assistance</a:t>
            </a:r>
            <a:endParaRPr lang="fr-FR" sz="1600" b="1" dirty="0"/>
          </a:p>
        </p:txBody>
      </p:sp>
      <p:graphicFrame>
        <p:nvGraphicFramePr>
          <p:cNvPr id="3" name="Table 2"/>
          <p:cNvGraphicFramePr>
            <a:graphicFrameLocks noGrp="1"/>
          </p:cNvGraphicFramePr>
          <p:nvPr>
            <p:extLst>
              <p:ext uri="{D42A27DB-BD31-4B8C-83A1-F6EECF244321}">
                <p14:modId xmlns:p14="http://schemas.microsoft.com/office/powerpoint/2010/main" val="1871750919"/>
              </p:ext>
            </p:extLst>
          </p:nvPr>
        </p:nvGraphicFramePr>
        <p:xfrm>
          <a:off x="1184988" y="2464999"/>
          <a:ext cx="2628901" cy="2645182"/>
        </p:xfrm>
        <a:graphic>
          <a:graphicData uri="http://schemas.openxmlformats.org/drawingml/2006/table">
            <a:tbl>
              <a:tblPr>
                <a:tableStyleId>{ED083AE6-46FA-4A59-8FB0-9F97EB10719F}</a:tableStyleId>
              </a:tblPr>
              <a:tblGrid>
                <a:gridCol w="2628901"/>
              </a:tblGrid>
              <a:tr h="231547">
                <a:tc>
                  <a:txBody>
                    <a:bodyPr/>
                    <a:lstStyle/>
                    <a:p>
                      <a:pPr algn="ctr" fontAlgn="ctr"/>
                      <a:r>
                        <a:rPr lang="fr-FR" sz="1400" b="1" u="none" strike="noStrike" dirty="0" smtClean="0">
                          <a:effectLst/>
                        </a:rPr>
                        <a:t>By type</a:t>
                      </a:r>
                      <a:r>
                        <a:rPr lang="fr-FR" sz="1400" b="1" u="none" strike="noStrike" baseline="0" dirty="0" smtClean="0">
                          <a:effectLst/>
                        </a:rPr>
                        <a:t> of </a:t>
                      </a:r>
                      <a:r>
                        <a:rPr lang="fr-FR" sz="1400" b="1" u="none" strike="noStrike" baseline="0" dirty="0" err="1" smtClean="0">
                          <a:effectLst/>
                        </a:rPr>
                        <a:t>organization</a:t>
                      </a:r>
                      <a:endParaRPr lang="fr-FR" sz="1400" b="1" i="0" u="none" strike="noStrike" dirty="0">
                        <a:solidFill>
                          <a:srgbClr val="000000"/>
                        </a:solidFill>
                        <a:effectLst/>
                        <a:latin typeface="Arial" panose="020B0604020202020204" pitchFamily="34" charset="0"/>
                      </a:endParaRPr>
                    </a:p>
                  </a:txBody>
                  <a:tcPr marL="171450" marR="9525" marT="9525" marB="0" anchor="ctr"/>
                </a:tc>
              </a:tr>
              <a:tr h="161925">
                <a:tc>
                  <a:txBody>
                    <a:bodyPr/>
                    <a:lstStyle/>
                    <a:p>
                      <a:pPr algn="l" fontAlgn="ctr"/>
                      <a:r>
                        <a:rPr lang="en-US" sz="1100" u="none" strike="noStrike" dirty="0" smtClean="0">
                          <a:effectLst/>
                          <a:latin typeface="+mn-lt"/>
                        </a:rPr>
                        <a:t>Private enterprises (for profit)</a:t>
                      </a:r>
                      <a:endParaRPr lang="fr-FR" sz="1100" u="none" strike="noStrike" dirty="0" smtClean="0">
                        <a:effectLst/>
                        <a:latin typeface="+mn-lt"/>
                      </a:endParaRPr>
                    </a:p>
                    <a:p>
                      <a:pPr algn="l" fontAlgn="ctr"/>
                      <a:endParaRPr lang="fr-FR" sz="1100" b="0" i="0" u="none" strike="noStrike" dirty="0">
                        <a:solidFill>
                          <a:srgbClr val="000000"/>
                        </a:solidFill>
                        <a:effectLst/>
                        <a:latin typeface="+mn-lt"/>
                      </a:endParaRPr>
                    </a:p>
                  </a:txBody>
                  <a:tcPr marL="342900" marR="9525" marT="9525" marB="0" anchor="ctr"/>
                </a:tc>
              </a:tr>
              <a:tr h="161925">
                <a:tc>
                  <a:txBody>
                    <a:bodyPr/>
                    <a:lstStyle/>
                    <a:p>
                      <a:pPr algn="l" fontAlgn="ctr"/>
                      <a:r>
                        <a:rPr lang="en-US" sz="1100" u="none" strike="noStrike" dirty="0" smtClean="0">
                          <a:effectLst/>
                          <a:latin typeface="+mn-lt"/>
                        </a:rPr>
                        <a:t>Producers</a:t>
                      </a:r>
                      <a:r>
                        <a:rPr lang="en-US" sz="1100" u="none" strike="noStrike" baseline="0" dirty="0" smtClean="0">
                          <a:effectLst/>
                          <a:latin typeface="+mn-lt"/>
                        </a:rPr>
                        <a:t> organizations</a:t>
                      </a:r>
                      <a:endParaRPr lang="fr-FR" sz="1100" u="none" strike="noStrike" dirty="0" smtClean="0">
                        <a:effectLst/>
                        <a:latin typeface="+mn-lt"/>
                      </a:endParaRPr>
                    </a:p>
                    <a:p>
                      <a:pPr algn="l" fontAlgn="ctr"/>
                      <a:endParaRPr lang="fr-FR" sz="1100" b="0" i="0" u="none" strike="noStrike" dirty="0">
                        <a:solidFill>
                          <a:srgbClr val="000000"/>
                        </a:solidFill>
                        <a:effectLst/>
                        <a:latin typeface="+mn-lt"/>
                      </a:endParaRPr>
                    </a:p>
                  </a:txBody>
                  <a:tcPr marL="342900" marR="9525" marT="9525" marB="0" anchor="ctr"/>
                </a:tc>
              </a:tr>
              <a:tr h="304800">
                <a:tc>
                  <a:txBody>
                    <a:bodyPr/>
                    <a:lstStyle/>
                    <a:p>
                      <a:pPr algn="l" fontAlgn="ctr"/>
                      <a:r>
                        <a:rPr lang="fr-FR" sz="1100" u="none" strike="noStrike" dirty="0" smtClean="0">
                          <a:effectLst/>
                          <a:latin typeface="+mn-lt"/>
                        </a:rPr>
                        <a:t>Water user associations</a:t>
                      </a:r>
                    </a:p>
                    <a:p>
                      <a:pPr algn="l" fontAlgn="ctr"/>
                      <a:endParaRPr lang="fr-FR" sz="1100" b="0" i="0" u="none" strike="noStrike" dirty="0">
                        <a:solidFill>
                          <a:srgbClr val="000000"/>
                        </a:solidFill>
                        <a:effectLst/>
                        <a:latin typeface="+mn-lt"/>
                      </a:endParaRPr>
                    </a:p>
                  </a:txBody>
                  <a:tcPr marL="342900" marR="9525" marT="9525" marB="0" anchor="ctr"/>
                </a:tc>
              </a:tr>
              <a:tr h="304800">
                <a:tc>
                  <a:txBody>
                    <a:bodyPr/>
                    <a:lstStyle/>
                    <a:p>
                      <a:pPr algn="l" fontAlgn="ctr"/>
                      <a:r>
                        <a:rPr lang="en-US" sz="1100" b="0" i="0" u="none" strike="noStrike" dirty="0" smtClean="0">
                          <a:solidFill>
                            <a:srgbClr val="000000"/>
                          </a:solidFill>
                          <a:effectLst/>
                          <a:latin typeface="+mn-lt"/>
                        </a:rPr>
                        <a:t>Women’s groups</a:t>
                      </a:r>
                      <a:endParaRPr lang="en-US" sz="1100" b="0" i="0" u="none" strike="noStrike" baseline="0" dirty="0" smtClean="0">
                        <a:solidFill>
                          <a:srgbClr val="000000"/>
                        </a:solidFill>
                        <a:effectLst/>
                        <a:latin typeface="+mn-lt"/>
                      </a:endParaRPr>
                    </a:p>
                    <a:p>
                      <a:pPr algn="l" fontAlgn="ctr"/>
                      <a:endParaRPr lang="fr-FR" sz="1100" b="0" i="0" u="none" strike="noStrike" dirty="0">
                        <a:solidFill>
                          <a:srgbClr val="000000"/>
                        </a:solidFill>
                        <a:effectLst/>
                        <a:latin typeface="+mn-lt"/>
                      </a:endParaRPr>
                    </a:p>
                  </a:txBody>
                  <a:tcPr marL="342900" marR="9525" marT="9525" marB="0" anchor="ctr"/>
                </a:tc>
              </a:tr>
              <a:tr h="304800">
                <a:tc>
                  <a:txBody>
                    <a:bodyPr/>
                    <a:lstStyle/>
                    <a:p>
                      <a:pPr algn="l" fontAlgn="ctr"/>
                      <a:r>
                        <a:rPr lang="en-US" sz="1100" b="0" i="0" u="none" strike="noStrike" dirty="0" smtClean="0">
                          <a:solidFill>
                            <a:srgbClr val="000000"/>
                          </a:solidFill>
                          <a:effectLst/>
                          <a:latin typeface="+mn-lt"/>
                        </a:rPr>
                        <a:t>Trade and business associations</a:t>
                      </a:r>
                    </a:p>
                    <a:p>
                      <a:pPr algn="l" fontAlgn="ctr"/>
                      <a:endParaRPr lang="fr-FR" sz="1100" b="0" i="0" u="none" strike="noStrike" dirty="0">
                        <a:solidFill>
                          <a:srgbClr val="000000"/>
                        </a:solidFill>
                        <a:effectLst/>
                        <a:latin typeface="+mn-lt"/>
                      </a:endParaRPr>
                    </a:p>
                  </a:txBody>
                  <a:tcPr marL="342900" marR="9525" marT="9525" marB="0" anchor="ctr"/>
                </a:tc>
              </a:tr>
              <a:tr h="304800">
                <a:tc>
                  <a:txBody>
                    <a:bodyPr/>
                    <a:lstStyle/>
                    <a:p>
                      <a:pPr algn="l" fontAlgn="ctr"/>
                      <a:r>
                        <a:rPr lang="en-US" sz="1100" b="0" i="0" u="none" strike="noStrike" dirty="0" smtClean="0">
                          <a:solidFill>
                            <a:srgbClr val="000000"/>
                          </a:solidFill>
                          <a:effectLst/>
                          <a:latin typeface="+mn-lt"/>
                        </a:rPr>
                        <a:t>Community based organizations</a:t>
                      </a:r>
                    </a:p>
                    <a:p>
                      <a:pPr algn="l" fontAlgn="ctr"/>
                      <a:endParaRPr lang="fr-FR" sz="1100" b="0" i="0" u="none" strike="noStrike" dirty="0">
                        <a:solidFill>
                          <a:srgbClr val="000000"/>
                        </a:solidFill>
                        <a:effectLst/>
                        <a:latin typeface="+mn-lt"/>
                      </a:endParaRPr>
                    </a:p>
                  </a:txBody>
                  <a:tcPr marL="342900" marR="9525" marT="9525" marB="0" anchor="ctr"/>
                </a:tc>
              </a:tr>
              <a:tr h="304800">
                <a:tc>
                  <a:txBody>
                    <a:bodyPr/>
                    <a:lstStyle/>
                    <a:p>
                      <a:pPr algn="l" fontAlgn="ctr"/>
                      <a:r>
                        <a:rPr lang="en-US" sz="1100" b="0" i="0" u="none" strike="noStrike" dirty="0" smtClean="0">
                          <a:solidFill>
                            <a:srgbClr val="000000"/>
                          </a:solidFill>
                          <a:effectLst/>
                          <a:latin typeface="+mn-lt"/>
                        </a:rPr>
                        <a:t>Disaggregates not available</a:t>
                      </a:r>
                    </a:p>
                    <a:p>
                      <a:pPr algn="l" fontAlgn="ctr"/>
                      <a:endParaRPr lang="fr-FR" sz="1100" b="0" i="0" u="none" strike="noStrike" dirty="0">
                        <a:solidFill>
                          <a:srgbClr val="000000"/>
                        </a:solidFill>
                        <a:effectLst/>
                        <a:latin typeface="+mn-lt"/>
                      </a:endParaRPr>
                    </a:p>
                  </a:txBody>
                  <a:tcPr marL="342900" marR="9525" marT="9525" marB="0" anchor="ctr"/>
                </a:tc>
              </a:tr>
            </a:tbl>
          </a:graphicData>
        </a:graphic>
      </p:graphicFrame>
      <p:graphicFrame>
        <p:nvGraphicFramePr>
          <p:cNvPr id="4" name="Table 3"/>
          <p:cNvGraphicFramePr>
            <a:graphicFrameLocks noGrp="1"/>
          </p:cNvGraphicFramePr>
          <p:nvPr>
            <p:extLst>
              <p:ext uri="{D42A27DB-BD31-4B8C-83A1-F6EECF244321}">
                <p14:modId xmlns:p14="http://schemas.microsoft.com/office/powerpoint/2010/main" val="2894671922"/>
              </p:ext>
            </p:extLst>
          </p:nvPr>
        </p:nvGraphicFramePr>
        <p:xfrm>
          <a:off x="4770280" y="2448056"/>
          <a:ext cx="2628901" cy="1257300"/>
        </p:xfrm>
        <a:graphic>
          <a:graphicData uri="http://schemas.openxmlformats.org/drawingml/2006/table">
            <a:tbl>
              <a:tblPr>
                <a:tableStyleId>{ED083AE6-46FA-4A59-8FB0-9F97EB10719F}</a:tableStyleId>
              </a:tblPr>
              <a:tblGrid>
                <a:gridCol w="2628901"/>
              </a:tblGrid>
              <a:tr h="161925">
                <a:tc>
                  <a:txBody>
                    <a:bodyPr/>
                    <a:lstStyle/>
                    <a:p>
                      <a:pPr algn="ctr" fontAlgn="ctr"/>
                      <a:r>
                        <a:rPr lang="fr-FR" sz="1400" b="1" u="none" strike="noStrike" dirty="0" smtClean="0">
                          <a:effectLst/>
                        </a:rPr>
                        <a:t>By New/</a:t>
                      </a:r>
                      <a:r>
                        <a:rPr lang="fr-FR" sz="1400" b="1" u="none" strike="noStrike" dirty="0" err="1" smtClean="0">
                          <a:effectLst/>
                        </a:rPr>
                        <a:t>Continuing</a:t>
                      </a:r>
                      <a:endParaRPr lang="fr-FR" sz="1400" b="1" i="0" u="none" strike="noStrike" dirty="0">
                        <a:solidFill>
                          <a:srgbClr val="000000"/>
                        </a:solidFill>
                        <a:effectLst/>
                        <a:latin typeface="Arial" panose="020B0604020202020204" pitchFamily="34" charset="0"/>
                      </a:endParaRPr>
                    </a:p>
                  </a:txBody>
                  <a:tcPr marL="171450" marR="9525" marT="9525" marB="0" anchor="ctr"/>
                </a:tc>
              </a:tr>
              <a:tr h="161925">
                <a:tc>
                  <a:txBody>
                    <a:bodyPr/>
                    <a:lstStyle/>
                    <a:p>
                      <a:pPr algn="l" fontAlgn="ctr"/>
                      <a:r>
                        <a:rPr lang="en-US" sz="1100" u="none" strike="noStrike" dirty="0" smtClean="0">
                          <a:effectLst/>
                        </a:rPr>
                        <a:t>New</a:t>
                      </a:r>
                      <a:endParaRPr lang="fr-FR" sz="1100" u="none" strike="noStrike" dirty="0" smtClean="0">
                        <a:effectLst/>
                      </a:endParaRPr>
                    </a:p>
                    <a:p>
                      <a:pPr algn="l" fontAlgn="ctr"/>
                      <a:endParaRPr lang="fr-FR" sz="1100" b="0" i="0" u="none" strike="noStrike" dirty="0">
                        <a:solidFill>
                          <a:srgbClr val="000000"/>
                        </a:solidFill>
                        <a:effectLst/>
                        <a:latin typeface="Arial" panose="020B0604020202020204" pitchFamily="34" charset="0"/>
                      </a:endParaRPr>
                    </a:p>
                  </a:txBody>
                  <a:tcPr marL="342900" marR="9525" marT="9525" marB="0" anchor="ctr"/>
                </a:tc>
              </a:tr>
              <a:tr h="161925">
                <a:tc>
                  <a:txBody>
                    <a:bodyPr/>
                    <a:lstStyle/>
                    <a:p>
                      <a:pPr algn="l" fontAlgn="ctr"/>
                      <a:r>
                        <a:rPr lang="en-US" sz="1100" u="none" strike="noStrike" dirty="0" smtClean="0">
                          <a:effectLst/>
                        </a:rPr>
                        <a:t>Continuing</a:t>
                      </a:r>
                      <a:endParaRPr lang="fr-FR" sz="1100" u="none" strike="noStrike" dirty="0" smtClean="0">
                        <a:effectLst/>
                      </a:endParaRPr>
                    </a:p>
                    <a:p>
                      <a:pPr algn="l" fontAlgn="ctr"/>
                      <a:endParaRPr lang="fr-FR" sz="1100" b="0" i="0" u="none" strike="noStrike" dirty="0">
                        <a:solidFill>
                          <a:srgbClr val="000000"/>
                        </a:solidFill>
                        <a:effectLst/>
                        <a:latin typeface="Arial" panose="020B0604020202020204" pitchFamily="34" charset="0"/>
                      </a:endParaRPr>
                    </a:p>
                  </a:txBody>
                  <a:tcPr marL="342900" marR="9525" marT="9525" marB="0" anchor="ctr"/>
                </a:tc>
              </a:tr>
              <a:tr h="304800">
                <a:tc>
                  <a:txBody>
                    <a:bodyPr/>
                    <a:lstStyle/>
                    <a:p>
                      <a:pPr algn="l" fontAlgn="ctr"/>
                      <a:r>
                        <a:rPr lang="fr-FR" sz="1100" u="none" strike="noStrike" dirty="0" err="1">
                          <a:effectLst/>
                        </a:rPr>
                        <a:t>Disaggregates</a:t>
                      </a:r>
                      <a:r>
                        <a:rPr lang="fr-FR" sz="1100" u="none" strike="noStrike" dirty="0">
                          <a:effectLst/>
                        </a:rPr>
                        <a:t> Not </a:t>
                      </a:r>
                      <a:r>
                        <a:rPr lang="fr-FR" sz="1100" u="none" strike="noStrike" dirty="0" err="1" smtClean="0">
                          <a:effectLst/>
                        </a:rPr>
                        <a:t>Available</a:t>
                      </a:r>
                      <a:endParaRPr lang="fr-FR" sz="1100" u="none" strike="noStrike" dirty="0" smtClean="0">
                        <a:effectLst/>
                      </a:endParaRPr>
                    </a:p>
                    <a:p>
                      <a:pPr algn="l" fontAlgn="ctr"/>
                      <a:endParaRPr lang="fr-FR" sz="1100" b="0" i="0" u="none" strike="noStrike" dirty="0">
                        <a:solidFill>
                          <a:srgbClr val="000000"/>
                        </a:solidFill>
                        <a:effectLst/>
                        <a:latin typeface="Arial" panose="020B0604020202020204" pitchFamily="34" charset="0"/>
                      </a:endParaRPr>
                    </a:p>
                  </a:txBody>
                  <a:tcPr marL="342900" marR="9525" marT="9525" marB="0" anchor="ctr"/>
                </a:tc>
              </a:tr>
            </a:tbl>
          </a:graphicData>
        </a:graphic>
      </p:graphicFrame>
      <p:sp>
        <p:nvSpPr>
          <p:cNvPr id="5" name="Left Brace 4"/>
          <p:cNvSpPr/>
          <p:nvPr/>
        </p:nvSpPr>
        <p:spPr>
          <a:xfrm>
            <a:off x="979714" y="2464999"/>
            <a:ext cx="205274" cy="2645182"/>
          </a:xfrm>
          <a:prstGeom prst="leftBrace">
            <a:avLst/>
          </a:prstGeom>
          <a:ln w="28575">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6" name="Left Brace 5"/>
          <p:cNvSpPr/>
          <p:nvPr/>
        </p:nvSpPr>
        <p:spPr>
          <a:xfrm>
            <a:off x="4565006" y="2464999"/>
            <a:ext cx="205274" cy="1240357"/>
          </a:xfrm>
          <a:prstGeom prst="leftBrace">
            <a:avLst/>
          </a:prstGeom>
          <a:ln w="28575">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7" name="TextBox 6"/>
          <p:cNvSpPr txBox="1"/>
          <p:nvPr/>
        </p:nvSpPr>
        <p:spPr>
          <a:xfrm>
            <a:off x="1886339" y="5315385"/>
            <a:ext cx="5215811" cy="646331"/>
          </a:xfrm>
          <a:prstGeom prst="rect">
            <a:avLst/>
          </a:prstGeom>
          <a:noFill/>
        </p:spPr>
        <p:txBody>
          <a:bodyPr wrap="square" rtlCol="0">
            <a:spAutoFit/>
          </a:bodyPr>
          <a:lstStyle/>
          <a:p>
            <a:r>
              <a:rPr lang="en-US" b="1" dirty="0" smtClean="0">
                <a:solidFill>
                  <a:srgbClr val="C00000"/>
                </a:solidFill>
              </a:rPr>
              <a:t>TOTAL 				=				TOTAL		</a:t>
            </a:r>
            <a:endParaRPr lang="fr-FR" b="1" dirty="0">
              <a:solidFill>
                <a:srgbClr val="C00000"/>
              </a:solidFill>
            </a:endParaRPr>
          </a:p>
        </p:txBody>
      </p:sp>
    </p:spTree>
    <p:extLst>
      <p:ext uri="{BB962C8B-B14F-4D97-AF65-F5344CB8AC3E}">
        <p14:creationId xmlns:p14="http://schemas.microsoft.com/office/powerpoint/2010/main" val="223617689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664028" y="1545438"/>
            <a:ext cx="7772400" cy="516630"/>
          </a:xfrm>
        </p:spPr>
        <p:txBody>
          <a:bodyPr/>
          <a:lstStyle/>
          <a:p>
            <a:r>
              <a:rPr lang="en-US" sz="1600" dirty="0"/>
              <a:t>Number of </a:t>
            </a:r>
            <a:r>
              <a:rPr lang="en-US" sz="1600" b="1" dirty="0"/>
              <a:t>public-private partnerships </a:t>
            </a:r>
            <a:r>
              <a:rPr lang="en-US" sz="1600" dirty="0"/>
              <a:t>formed as a result of FTF assistance</a:t>
            </a:r>
            <a:endParaRPr lang="fr-FR" sz="1600" b="1" dirty="0"/>
          </a:p>
        </p:txBody>
      </p:sp>
      <p:graphicFrame>
        <p:nvGraphicFramePr>
          <p:cNvPr id="3" name="Table 2"/>
          <p:cNvGraphicFramePr>
            <a:graphicFrameLocks noGrp="1"/>
          </p:cNvGraphicFramePr>
          <p:nvPr>
            <p:extLst>
              <p:ext uri="{D42A27DB-BD31-4B8C-83A1-F6EECF244321}">
                <p14:modId xmlns:p14="http://schemas.microsoft.com/office/powerpoint/2010/main" val="2731966131"/>
              </p:ext>
            </p:extLst>
          </p:nvPr>
        </p:nvGraphicFramePr>
        <p:xfrm>
          <a:off x="2808515" y="2289435"/>
          <a:ext cx="2883159" cy="2300377"/>
        </p:xfrm>
        <a:graphic>
          <a:graphicData uri="http://schemas.openxmlformats.org/drawingml/2006/table">
            <a:tbl>
              <a:tblPr>
                <a:tableStyleId>{ED083AE6-46FA-4A59-8FB0-9F97EB10719F}</a:tableStyleId>
              </a:tblPr>
              <a:tblGrid>
                <a:gridCol w="2883159"/>
              </a:tblGrid>
              <a:tr h="231547">
                <a:tc>
                  <a:txBody>
                    <a:bodyPr/>
                    <a:lstStyle/>
                    <a:p>
                      <a:pPr algn="ctr" fontAlgn="ctr"/>
                      <a:r>
                        <a:rPr lang="fr-FR" sz="1400" b="1" u="none" strike="noStrike" dirty="0" smtClean="0">
                          <a:effectLst/>
                        </a:rPr>
                        <a:t>By </a:t>
                      </a:r>
                      <a:r>
                        <a:rPr lang="fr-FR" sz="1400" b="1" u="none" strike="noStrike" dirty="0" err="1" smtClean="0">
                          <a:effectLst/>
                        </a:rPr>
                        <a:t>sector</a:t>
                      </a:r>
                      <a:endParaRPr lang="fr-FR" sz="1400" b="1" i="0" u="none" strike="noStrike" dirty="0">
                        <a:solidFill>
                          <a:srgbClr val="000000"/>
                        </a:solidFill>
                        <a:effectLst/>
                        <a:latin typeface="Arial" panose="020B0604020202020204" pitchFamily="34" charset="0"/>
                      </a:endParaRPr>
                    </a:p>
                  </a:txBody>
                  <a:tcPr marL="171450" marR="9525" marT="9525" marB="0" anchor="ctr"/>
                </a:tc>
              </a:tr>
              <a:tr h="161925">
                <a:tc>
                  <a:txBody>
                    <a:bodyPr/>
                    <a:lstStyle/>
                    <a:p>
                      <a:pPr algn="l" fontAlgn="ctr"/>
                      <a:r>
                        <a:rPr lang="en-US" sz="1100" u="none" strike="noStrike" dirty="0" smtClean="0">
                          <a:effectLst/>
                          <a:latin typeface="+mn-lt"/>
                        </a:rPr>
                        <a:t>Agricultural Production</a:t>
                      </a:r>
                      <a:endParaRPr lang="fr-FR" sz="1100" u="none" strike="noStrike" dirty="0" smtClean="0">
                        <a:effectLst/>
                        <a:latin typeface="+mn-lt"/>
                      </a:endParaRPr>
                    </a:p>
                    <a:p>
                      <a:pPr algn="l" fontAlgn="ctr"/>
                      <a:endParaRPr lang="fr-FR" sz="1100" b="0" i="0" u="none" strike="noStrike" dirty="0">
                        <a:solidFill>
                          <a:srgbClr val="000000"/>
                        </a:solidFill>
                        <a:effectLst/>
                        <a:latin typeface="+mn-lt"/>
                      </a:endParaRPr>
                    </a:p>
                  </a:txBody>
                  <a:tcPr marL="342900" marR="9525" marT="9525" marB="0" anchor="ctr"/>
                </a:tc>
              </a:tr>
              <a:tr h="161925">
                <a:tc>
                  <a:txBody>
                    <a:bodyPr/>
                    <a:lstStyle/>
                    <a:p>
                      <a:pPr algn="l" fontAlgn="ctr"/>
                      <a:r>
                        <a:rPr lang="en-US" sz="1100" u="none" strike="noStrike" dirty="0" smtClean="0">
                          <a:effectLst/>
                          <a:latin typeface="+mn-lt"/>
                        </a:rPr>
                        <a:t>Agricultural post-harvest transformation</a:t>
                      </a:r>
                      <a:endParaRPr lang="fr-FR" sz="1100" u="none" strike="noStrike" dirty="0" smtClean="0">
                        <a:effectLst/>
                        <a:latin typeface="+mn-lt"/>
                      </a:endParaRPr>
                    </a:p>
                    <a:p>
                      <a:pPr algn="l" fontAlgn="ctr"/>
                      <a:endParaRPr lang="fr-FR" sz="1100" b="0" i="0" u="none" strike="noStrike" dirty="0">
                        <a:solidFill>
                          <a:srgbClr val="000000"/>
                        </a:solidFill>
                        <a:effectLst/>
                        <a:latin typeface="+mn-lt"/>
                      </a:endParaRPr>
                    </a:p>
                  </a:txBody>
                  <a:tcPr marL="342900" marR="9525" marT="9525" marB="0" anchor="ctr"/>
                </a:tc>
              </a:tr>
              <a:tr h="304800">
                <a:tc>
                  <a:txBody>
                    <a:bodyPr/>
                    <a:lstStyle/>
                    <a:p>
                      <a:pPr algn="l" fontAlgn="ctr"/>
                      <a:r>
                        <a:rPr lang="fr-FR" sz="1100" u="none" strike="noStrike" dirty="0" smtClean="0">
                          <a:effectLst/>
                          <a:latin typeface="+mn-lt"/>
                        </a:rPr>
                        <a:t>Nutrition</a:t>
                      </a:r>
                    </a:p>
                    <a:p>
                      <a:pPr algn="l" fontAlgn="ctr"/>
                      <a:endParaRPr lang="fr-FR" sz="1100" b="0" i="0" u="none" strike="noStrike" dirty="0">
                        <a:solidFill>
                          <a:srgbClr val="000000"/>
                        </a:solidFill>
                        <a:effectLst/>
                        <a:latin typeface="+mn-lt"/>
                      </a:endParaRPr>
                    </a:p>
                  </a:txBody>
                  <a:tcPr marL="342900" marR="9525" marT="9525" marB="0" anchor="ctr"/>
                </a:tc>
              </a:tr>
              <a:tr h="304800">
                <a:tc>
                  <a:txBody>
                    <a:bodyPr/>
                    <a:lstStyle/>
                    <a:p>
                      <a:pPr algn="l" fontAlgn="ctr"/>
                      <a:r>
                        <a:rPr lang="en-US" sz="1100" b="0" i="0" u="none" strike="noStrike" dirty="0" smtClean="0">
                          <a:solidFill>
                            <a:srgbClr val="000000"/>
                          </a:solidFill>
                          <a:effectLst/>
                          <a:latin typeface="+mn-lt"/>
                        </a:rPr>
                        <a:t>Multi-focus</a:t>
                      </a:r>
                      <a:endParaRPr lang="en-US" sz="1100" b="0" i="0" u="none" strike="noStrike" baseline="0" dirty="0" smtClean="0">
                        <a:solidFill>
                          <a:srgbClr val="000000"/>
                        </a:solidFill>
                        <a:effectLst/>
                        <a:latin typeface="+mn-lt"/>
                      </a:endParaRPr>
                    </a:p>
                    <a:p>
                      <a:pPr algn="l" fontAlgn="ctr"/>
                      <a:endParaRPr lang="fr-FR" sz="1100" b="0" i="0" u="none" strike="noStrike" dirty="0">
                        <a:solidFill>
                          <a:srgbClr val="000000"/>
                        </a:solidFill>
                        <a:effectLst/>
                        <a:latin typeface="+mn-lt"/>
                      </a:endParaRPr>
                    </a:p>
                  </a:txBody>
                  <a:tcPr marL="342900" marR="9525" marT="9525" marB="0" anchor="ctr"/>
                </a:tc>
              </a:tr>
              <a:tr h="304800">
                <a:tc>
                  <a:txBody>
                    <a:bodyPr/>
                    <a:lstStyle/>
                    <a:p>
                      <a:pPr algn="l" fontAlgn="ctr"/>
                      <a:r>
                        <a:rPr lang="en-US" sz="1100" b="0" i="0" u="none" strike="noStrike" dirty="0" smtClean="0">
                          <a:solidFill>
                            <a:srgbClr val="000000"/>
                          </a:solidFill>
                          <a:effectLst/>
                          <a:latin typeface="+mn-lt"/>
                        </a:rPr>
                        <a:t>Other</a:t>
                      </a:r>
                    </a:p>
                    <a:p>
                      <a:pPr algn="l" fontAlgn="ctr"/>
                      <a:endParaRPr lang="fr-FR" sz="1100" b="0" i="0" u="none" strike="noStrike" dirty="0">
                        <a:solidFill>
                          <a:srgbClr val="000000"/>
                        </a:solidFill>
                        <a:effectLst/>
                        <a:latin typeface="+mn-lt"/>
                      </a:endParaRPr>
                    </a:p>
                  </a:txBody>
                  <a:tcPr marL="342900" marR="9525" marT="9525" marB="0" anchor="ctr"/>
                </a:tc>
              </a:tr>
              <a:tr h="304800">
                <a:tc>
                  <a:txBody>
                    <a:bodyPr/>
                    <a:lstStyle/>
                    <a:p>
                      <a:pPr algn="l" fontAlgn="ctr"/>
                      <a:r>
                        <a:rPr lang="en-US" sz="1100" b="0" i="0" u="none" strike="noStrike" dirty="0" smtClean="0">
                          <a:solidFill>
                            <a:srgbClr val="000000"/>
                          </a:solidFill>
                          <a:effectLst/>
                          <a:latin typeface="+mn-lt"/>
                        </a:rPr>
                        <a:t>Disaggregates not available</a:t>
                      </a:r>
                    </a:p>
                    <a:p>
                      <a:pPr algn="l" fontAlgn="ctr"/>
                      <a:endParaRPr lang="fr-FR" sz="1100" b="0" i="0" u="none" strike="noStrike" dirty="0">
                        <a:solidFill>
                          <a:srgbClr val="000000"/>
                        </a:solidFill>
                        <a:effectLst/>
                        <a:latin typeface="+mn-lt"/>
                      </a:endParaRPr>
                    </a:p>
                  </a:txBody>
                  <a:tcPr marL="342900" marR="9525" marT="9525" marB="0" anchor="ctr"/>
                </a:tc>
              </a:tr>
            </a:tbl>
          </a:graphicData>
        </a:graphic>
      </p:graphicFrame>
    </p:spTree>
    <p:extLst>
      <p:ext uri="{BB962C8B-B14F-4D97-AF65-F5344CB8AC3E}">
        <p14:creationId xmlns:p14="http://schemas.microsoft.com/office/powerpoint/2010/main" val="94141008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533399" y="1349492"/>
            <a:ext cx="7772400" cy="838200"/>
          </a:xfrm>
        </p:spPr>
        <p:txBody>
          <a:bodyPr/>
          <a:lstStyle/>
          <a:p>
            <a:r>
              <a:rPr lang="en-US" sz="1600" dirty="0" smtClean="0"/>
              <a:t>Number </a:t>
            </a:r>
            <a:r>
              <a:rPr lang="en-US" sz="1600" dirty="0"/>
              <a:t>of </a:t>
            </a:r>
            <a:r>
              <a:rPr lang="en-US" sz="1600" b="1" dirty="0"/>
              <a:t>members</a:t>
            </a:r>
            <a:r>
              <a:rPr lang="en-US" sz="1600" dirty="0"/>
              <a:t> of producer organizations and community based organizations receiving </a:t>
            </a:r>
            <a:r>
              <a:rPr lang="en-US" sz="1600" dirty="0" smtClean="0"/>
              <a:t>AR assistance </a:t>
            </a:r>
            <a:endParaRPr lang="fr-FR" sz="1600" b="1" dirty="0"/>
          </a:p>
        </p:txBody>
      </p:sp>
      <p:graphicFrame>
        <p:nvGraphicFramePr>
          <p:cNvPr id="3" name="Table 2"/>
          <p:cNvGraphicFramePr>
            <a:graphicFrameLocks noGrp="1"/>
          </p:cNvGraphicFramePr>
          <p:nvPr>
            <p:extLst>
              <p:ext uri="{D42A27DB-BD31-4B8C-83A1-F6EECF244321}">
                <p14:modId xmlns:p14="http://schemas.microsoft.com/office/powerpoint/2010/main" val="4053230965"/>
              </p:ext>
            </p:extLst>
          </p:nvPr>
        </p:nvGraphicFramePr>
        <p:xfrm>
          <a:off x="1184988" y="2464999"/>
          <a:ext cx="2628901" cy="1265962"/>
        </p:xfrm>
        <a:graphic>
          <a:graphicData uri="http://schemas.openxmlformats.org/drawingml/2006/table">
            <a:tbl>
              <a:tblPr>
                <a:tableStyleId>{ED083AE6-46FA-4A59-8FB0-9F97EB10719F}</a:tableStyleId>
              </a:tblPr>
              <a:tblGrid>
                <a:gridCol w="2628901"/>
              </a:tblGrid>
              <a:tr h="231547">
                <a:tc>
                  <a:txBody>
                    <a:bodyPr/>
                    <a:lstStyle/>
                    <a:p>
                      <a:pPr algn="ctr" fontAlgn="ctr"/>
                      <a:r>
                        <a:rPr lang="fr-FR" sz="1400" b="1" u="none" strike="noStrike" dirty="0" smtClean="0">
                          <a:effectLst/>
                        </a:rPr>
                        <a:t>By type</a:t>
                      </a:r>
                      <a:r>
                        <a:rPr lang="fr-FR" sz="1400" b="1" u="none" strike="noStrike" baseline="0" dirty="0" smtClean="0">
                          <a:effectLst/>
                        </a:rPr>
                        <a:t> of </a:t>
                      </a:r>
                      <a:r>
                        <a:rPr lang="fr-FR" sz="1400" b="1" u="none" strike="noStrike" baseline="0" dirty="0" err="1" smtClean="0">
                          <a:effectLst/>
                        </a:rPr>
                        <a:t>organization</a:t>
                      </a:r>
                      <a:endParaRPr lang="fr-FR" sz="1400" b="1" i="0" u="none" strike="noStrike" dirty="0">
                        <a:solidFill>
                          <a:srgbClr val="000000"/>
                        </a:solidFill>
                        <a:effectLst/>
                        <a:latin typeface="Arial" panose="020B0604020202020204" pitchFamily="34" charset="0"/>
                      </a:endParaRPr>
                    </a:p>
                  </a:txBody>
                  <a:tcPr marL="171450" marR="9525" marT="9525" marB="0" anchor="ctr"/>
                </a:tc>
              </a:tr>
              <a:tr h="161925">
                <a:tc>
                  <a:txBody>
                    <a:bodyPr/>
                    <a:lstStyle/>
                    <a:p>
                      <a:pPr algn="l" fontAlgn="ctr"/>
                      <a:r>
                        <a:rPr lang="en-US" sz="1100" u="none" strike="noStrike" dirty="0" smtClean="0">
                          <a:effectLst/>
                          <a:latin typeface="+mn-lt"/>
                        </a:rPr>
                        <a:t>Producers</a:t>
                      </a:r>
                      <a:r>
                        <a:rPr lang="en-US" sz="1100" u="none" strike="noStrike" baseline="0" dirty="0" smtClean="0">
                          <a:effectLst/>
                          <a:latin typeface="+mn-lt"/>
                        </a:rPr>
                        <a:t> organizations</a:t>
                      </a:r>
                      <a:endParaRPr lang="fr-FR" sz="1100" u="none" strike="noStrike" dirty="0" smtClean="0">
                        <a:effectLst/>
                        <a:latin typeface="+mn-lt"/>
                      </a:endParaRPr>
                    </a:p>
                    <a:p>
                      <a:pPr algn="l" fontAlgn="ctr"/>
                      <a:endParaRPr lang="fr-FR" sz="1100" b="0" i="0" u="none" strike="noStrike" dirty="0">
                        <a:solidFill>
                          <a:srgbClr val="000000"/>
                        </a:solidFill>
                        <a:effectLst/>
                        <a:latin typeface="+mn-lt"/>
                      </a:endParaRPr>
                    </a:p>
                  </a:txBody>
                  <a:tcPr marL="342900" marR="9525" marT="9525" marB="0" anchor="ctr"/>
                </a:tc>
              </a:tr>
              <a:tr h="304800">
                <a:tc>
                  <a:txBody>
                    <a:bodyPr/>
                    <a:lstStyle/>
                    <a:p>
                      <a:pPr algn="l" fontAlgn="ctr"/>
                      <a:r>
                        <a:rPr lang="fr-FR" sz="1100" u="none" strike="noStrike" dirty="0" smtClean="0">
                          <a:effectLst/>
                          <a:latin typeface="+mn-lt"/>
                        </a:rPr>
                        <a:t>Non-</a:t>
                      </a:r>
                      <a:r>
                        <a:rPr lang="fr-FR" sz="1100" u="none" strike="noStrike" dirty="0" err="1" smtClean="0">
                          <a:effectLst/>
                          <a:latin typeface="+mn-lt"/>
                        </a:rPr>
                        <a:t>producers</a:t>
                      </a:r>
                      <a:r>
                        <a:rPr lang="fr-FR" sz="1100" u="none" strike="noStrike" dirty="0" smtClean="0">
                          <a:effectLst/>
                          <a:latin typeface="+mn-lt"/>
                        </a:rPr>
                        <a:t> </a:t>
                      </a:r>
                      <a:r>
                        <a:rPr lang="fr-FR" sz="1100" u="none" strike="noStrike" dirty="0" err="1" smtClean="0">
                          <a:effectLst/>
                          <a:latin typeface="+mn-lt"/>
                        </a:rPr>
                        <a:t>organizations</a:t>
                      </a:r>
                      <a:r>
                        <a:rPr lang="fr-FR" sz="1100" u="none" strike="noStrike" dirty="0" smtClean="0">
                          <a:effectLst/>
                          <a:latin typeface="+mn-lt"/>
                        </a:rPr>
                        <a:t> (CBO)</a:t>
                      </a:r>
                    </a:p>
                    <a:p>
                      <a:pPr algn="l" fontAlgn="ctr"/>
                      <a:endParaRPr lang="fr-FR" sz="1100" b="0" i="0" u="none" strike="noStrike" dirty="0">
                        <a:solidFill>
                          <a:srgbClr val="000000"/>
                        </a:solidFill>
                        <a:effectLst/>
                        <a:latin typeface="+mn-lt"/>
                      </a:endParaRPr>
                    </a:p>
                  </a:txBody>
                  <a:tcPr marL="342900" marR="9525" marT="9525" marB="0" anchor="ctr"/>
                </a:tc>
              </a:tr>
              <a:tr h="304800">
                <a:tc>
                  <a:txBody>
                    <a:bodyPr/>
                    <a:lstStyle/>
                    <a:p>
                      <a:pPr algn="l" fontAlgn="ctr"/>
                      <a:r>
                        <a:rPr lang="en-US" sz="1100" b="0" i="0" u="none" strike="noStrike" dirty="0" smtClean="0">
                          <a:solidFill>
                            <a:srgbClr val="000000"/>
                          </a:solidFill>
                          <a:effectLst/>
                          <a:latin typeface="+mn-lt"/>
                        </a:rPr>
                        <a:t>Disaggregates not available</a:t>
                      </a:r>
                    </a:p>
                    <a:p>
                      <a:pPr algn="l" fontAlgn="ctr"/>
                      <a:endParaRPr lang="fr-FR" sz="1100" b="0" i="0" u="none" strike="noStrike" dirty="0">
                        <a:solidFill>
                          <a:srgbClr val="000000"/>
                        </a:solidFill>
                        <a:effectLst/>
                        <a:latin typeface="+mn-lt"/>
                      </a:endParaRPr>
                    </a:p>
                  </a:txBody>
                  <a:tcPr marL="342900" marR="9525" marT="9525" marB="0" anchor="ctr"/>
                </a:tc>
              </a:tr>
            </a:tbl>
          </a:graphicData>
        </a:graphic>
      </p:graphicFrame>
      <p:graphicFrame>
        <p:nvGraphicFramePr>
          <p:cNvPr id="4" name="Table 3"/>
          <p:cNvGraphicFramePr>
            <a:graphicFrameLocks noGrp="1"/>
          </p:cNvGraphicFramePr>
          <p:nvPr>
            <p:extLst>
              <p:ext uri="{D42A27DB-BD31-4B8C-83A1-F6EECF244321}">
                <p14:modId xmlns:p14="http://schemas.microsoft.com/office/powerpoint/2010/main" val="440829458"/>
              </p:ext>
            </p:extLst>
          </p:nvPr>
        </p:nvGraphicFramePr>
        <p:xfrm>
          <a:off x="4770280" y="2448056"/>
          <a:ext cx="2628901" cy="1257300"/>
        </p:xfrm>
        <a:graphic>
          <a:graphicData uri="http://schemas.openxmlformats.org/drawingml/2006/table">
            <a:tbl>
              <a:tblPr>
                <a:tableStyleId>{ED083AE6-46FA-4A59-8FB0-9F97EB10719F}</a:tableStyleId>
              </a:tblPr>
              <a:tblGrid>
                <a:gridCol w="2628901"/>
              </a:tblGrid>
              <a:tr h="161925">
                <a:tc>
                  <a:txBody>
                    <a:bodyPr/>
                    <a:lstStyle/>
                    <a:p>
                      <a:pPr algn="ctr" fontAlgn="ctr"/>
                      <a:r>
                        <a:rPr lang="fr-FR" sz="1400" b="1" u="none" strike="noStrike" dirty="0" smtClean="0">
                          <a:effectLst/>
                        </a:rPr>
                        <a:t>By </a:t>
                      </a:r>
                      <a:r>
                        <a:rPr lang="fr-FR" sz="1400" b="1" u="none" strike="noStrike" dirty="0" err="1" smtClean="0">
                          <a:effectLst/>
                        </a:rPr>
                        <a:t>Sex</a:t>
                      </a:r>
                      <a:endParaRPr lang="fr-FR" sz="1400" b="1" i="0" u="none" strike="noStrike" dirty="0">
                        <a:solidFill>
                          <a:srgbClr val="000000"/>
                        </a:solidFill>
                        <a:effectLst/>
                        <a:latin typeface="Arial" panose="020B0604020202020204" pitchFamily="34" charset="0"/>
                      </a:endParaRPr>
                    </a:p>
                  </a:txBody>
                  <a:tcPr marL="171450" marR="9525" marT="9525" marB="0" anchor="ctr"/>
                </a:tc>
              </a:tr>
              <a:tr h="161925">
                <a:tc>
                  <a:txBody>
                    <a:bodyPr/>
                    <a:lstStyle/>
                    <a:p>
                      <a:pPr algn="l" fontAlgn="ctr"/>
                      <a:r>
                        <a:rPr lang="en-US" sz="1100" u="none" strike="noStrike" dirty="0" smtClean="0">
                          <a:effectLst/>
                        </a:rPr>
                        <a:t>Male</a:t>
                      </a:r>
                      <a:endParaRPr lang="fr-FR" sz="1100" u="none" strike="noStrike" dirty="0" smtClean="0">
                        <a:effectLst/>
                      </a:endParaRPr>
                    </a:p>
                    <a:p>
                      <a:pPr algn="l" fontAlgn="ctr"/>
                      <a:endParaRPr lang="fr-FR" sz="1100" b="0" i="0" u="none" strike="noStrike" dirty="0">
                        <a:solidFill>
                          <a:srgbClr val="000000"/>
                        </a:solidFill>
                        <a:effectLst/>
                        <a:latin typeface="Arial" panose="020B0604020202020204" pitchFamily="34" charset="0"/>
                      </a:endParaRPr>
                    </a:p>
                  </a:txBody>
                  <a:tcPr marL="342900" marR="9525" marT="9525" marB="0" anchor="ctr"/>
                </a:tc>
              </a:tr>
              <a:tr h="161925">
                <a:tc>
                  <a:txBody>
                    <a:bodyPr/>
                    <a:lstStyle/>
                    <a:p>
                      <a:pPr algn="l" fontAlgn="ctr"/>
                      <a:r>
                        <a:rPr lang="en-US" sz="1100" u="none" strike="noStrike" dirty="0" smtClean="0">
                          <a:effectLst/>
                        </a:rPr>
                        <a:t>Female</a:t>
                      </a:r>
                      <a:endParaRPr lang="fr-FR" sz="1100" u="none" strike="noStrike" dirty="0" smtClean="0">
                        <a:effectLst/>
                      </a:endParaRPr>
                    </a:p>
                    <a:p>
                      <a:pPr algn="l" fontAlgn="ctr"/>
                      <a:endParaRPr lang="fr-FR" sz="1100" b="0" i="0" u="none" strike="noStrike" dirty="0">
                        <a:solidFill>
                          <a:srgbClr val="000000"/>
                        </a:solidFill>
                        <a:effectLst/>
                        <a:latin typeface="Arial" panose="020B0604020202020204" pitchFamily="34" charset="0"/>
                      </a:endParaRPr>
                    </a:p>
                  </a:txBody>
                  <a:tcPr marL="342900" marR="9525" marT="9525" marB="0" anchor="ctr"/>
                </a:tc>
              </a:tr>
              <a:tr h="304800">
                <a:tc>
                  <a:txBody>
                    <a:bodyPr/>
                    <a:lstStyle/>
                    <a:p>
                      <a:pPr algn="l" fontAlgn="ctr"/>
                      <a:r>
                        <a:rPr lang="fr-FR" sz="1100" u="none" strike="noStrike" dirty="0" err="1">
                          <a:effectLst/>
                        </a:rPr>
                        <a:t>Disaggregates</a:t>
                      </a:r>
                      <a:r>
                        <a:rPr lang="fr-FR" sz="1100" u="none" strike="noStrike" dirty="0">
                          <a:effectLst/>
                        </a:rPr>
                        <a:t> Not </a:t>
                      </a:r>
                      <a:r>
                        <a:rPr lang="fr-FR" sz="1100" u="none" strike="noStrike" dirty="0" err="1" smtClean="0">
                          <a:effectLst/>
                        </a:rPr>
                        <a:t>Available</a:t>
                      </a:r>
                      <a:endParaRPr lang="fr-FR" sz="1100" u="none" strike="noStrike" dirty="0" smtClean="0">
                        <a:effectLst/>
                      </a:endParaRPr>
                    </a:p>
                    <a:p>
                      <a:pPr algn="l" fontAlgn="ctr"/>
                      <a:endParaRPr lang="fr-FR" sz="1100" b="0" i="0" u="none" strike="noStrike" dirty="0">
                        <a:solidFill>
                          <a:srgbClr val="000000"/>
                        </a:solidFill>
                        <a:effectLst/>
                        <a:latin typeface="Arial" panose="020B0604020202020204" pitchFamily="34" charset="0"/>
                      </a:endParaRPr>
                    </a:p>
                  </a:txBody>
                  <a:tcPr marL="342900" marR="9525" marT="9525" marB="0" anchor="ctr"/>
                </a:tc>
              </a:tr>
            </a:tbl>
          </a:graphicData>
        </a:graphic>
      </p:graphicFrame>
      <p:sp>
        <p:nvSpPr>
          <p:cNvPr id="5" name="Left Brace 4"/>
          <p:cNvSpPr/>
          <p:nvPr/>
        </p:nvSpPr>
        <p:spPr>
          <a:xfrm>
            <a:off x="979714" y="2464999"/>
            <a:ext cx="205274" cy="1240357"/>
          </a:xfrm>
          <a:prstGeom prst="leftBrace">
            <a:avLst/>
          </a:prstGeom>
          <a:ln w="28575">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6" name="Left Brace 5"/>
          <p:cNvSpPr/>
          <p:nvPr/>
        </p:nvSpPr>
        <p:spPr>
          <a:xfrm>
            <a:off x="4565006" y="2464999"/>
            <a:ext cx="205274" cy="1240357"/>
          </a:xfrm>
          <a:prstGeom prst="leftBrace">
            <a:avLst/>
          </a:prstGeom>
          <a:ln w="28575">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7" name="TextBox 6"/>
          <p:cNvSpPr txBox="1"/>
          <p:nvPr/>
        </p:nvSpPr>
        <p:spPr>
          <a:xfrm>
            <a:off x="1774371" y="3897132"/>
            <a:ext cx="5215811" cy="646331"/>
          </a:xfrm>
          <a:prstGeom prst="rect">
            <a:avLst/>
          </a:prstGeom>
          <a:noFill/>
        </p:spPr>
        <p:txBody>
          <a:bodyPr wrap="square" rtlCol="0">
            <a:spAutoFit/>
          </a:bodyPr>
          <a:lstStyle/>
          <a:p>
            <a:r>
              <a:rPr lang="en-US" b="1" dirty="0" smtClean="0">
                <a:solidFill>
                  <a:srgbClr val="C00000"/>
                </a:solidFill>
              </a:rPr>
              <a:t>TOTAL 				=				TOTAL		</a:t>
            </a:r>
            <a:endParaRPr lang="fr-FR" b="1" dirty="0">
              <a:solidFill>
                <a:srgbClr val="C00000"/>
              </a:solidFill>
            </a:endParaRPr>
          </a:p>
        </p:txBody>
      </p:sp>
    </p:spTree>
    <p:extLst>
      <p:ext uri="{BB962C8B-B14F-4D97-AF65-F5344CB8AC3E}">
        <p14:creationId xmlns:p14="http://schemas.microsoft.com/office/powerpoint/2010/main" val="114706482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533399" y="1349492"/>
            <a:ext cx="7772400" cy="838200"/>
          </a:xfrm>
        </p:spPr>
        <p:txBody>
          <a:bodyPr/>
          <a:lstStyle/>
          <a:p>
            <a:r>
              <a:rPr lang="en-US" sz="1600" dirty="0"/>
              <a:t>Number of new technologies or management practices in one of the following </a:t>
            </a:r>
            <a:r>
              <a:rPr lang="en-US" sz="1600" b="1" dirty="0"/>
              <a:t>phases of development</a:t>
            </a:r>
            <a:r>
              <a:rPr lang="en-US" sz="1600" dirty="0"/>
              <a:t>: (Phase I/II/III)</a:t>
            </a:r>
            <a:endParaRPr lang="fr-FR" sz="1600" b="1" dirty="0"/>
          </a:p>
        </p:txBody>
      </p:sp>
      <p:graphicFrame>
        <p:nvGraphicFramePr>
          <p:cNvPr id="4" name="Table 3"/>
          <p:cNvGraphicFramePr>
            <a:graphicFrameLocks noGrp="1"/>
          </p:cNvGraphicFramePr>
          <p:nvPr>
            <p:extLst>
              <p:ext uri="{D42A27DB-BD31-4B8C-83A1-F6EECF244321}">
                <p14:modId xmlns:p14="http://schemas.microsoft.com/office/powerpoint/2010/main" val="1388510533"/>
              </p:ext>
            </p:extLst>
          </p:nvPr>
        </p:nvGraphicFramePr>
        <p:xfrm>
          <a:off x="2428297" y="2420064"/>
          <a:ext cx="3991164" cy="2385060"/>
        </p:xfrm>
        <a:graphic>
          <a:graphicData uri="http://schemas.openxmlformats.org/drawingml/2006/table">
            <a:tbl>
              <a:tblPr>
                <a:tableStyleId>{ED083AE6-46FA-4A59-8FB0-9F97EB10719F}</a:tableStyleId>
              </a:tblPr>
              <a:tblGrid>
                <a:gridCol w="3991164"/>
              </a:tblGrid>
              <a:tr h="161925">
                <a:tc>
                  <a:txBody>
                    <a:bodyPr/>
                    <a:lstStyle/>
                    <a:p>
                      <a:pPr algn="l" fontAlgn="ctr"/>
                      <a:r>
                        <a:rPr lang="en-US" sz="1100" b="1" u="none" strike="noStrike" dirty="0" smtClean="0">
                          <a:effectLst/>
                          <a:latin typeface="+mn-lt"/>
                        </a:rPr>
                        <a:t>Phase 1 </a:t>
                      </a:r>
                    </a:p>
                    <a:p>
                      <a:pPr algn="l" fontAlgn="ctr"/>
                      <a:r>
                        <a:rPr lang="en-US" sz="1100" u="none" strike="noStrike" dirty="0" smtClean="0">
                          <a:effectLst/>
                          <a:latin typeface="+mn-lt"/>
                        </a:rPr>
                        <a:t>Number of new technologies or management practices under research as a result of AR assistance</a:t>
                      </a:r>
                    </a:p>
                    <a:p>
                      <a:pPr algn="l" fontAlgn="ctr"/>
                      <a:endParaRPr lang="fr-FR" sz="1100" b="0" i="0" u="none" strike="noStrike" dirty="0">
                        <a:solidFill>
                          <a:srgbClr val="000000"/>
                        </a:solidFill>
                        <a:effectLst/>
                        <a:latin typeface="+mn-lt"/>
                      </a:endParaRPr>
                    </a:p>
                  </a:txBody>
                  <a:tcPr marL="342900" marR="9525" marT="9525" marB="0" anchor="ctr"/>
                </a:tc>
              </a:tr>
              <a:tr h="161925">
                <a:tc>
                  <a:txBody>
                    <a:bodyPr/>
                    <a:lstStyle/>
                    <a:p>
                      <a:pPr algn="l" fontAlgn="ctr"/>
                      <a:r>
                        <a:rPr lang="en-US" sz="1100" b="1" u="none" strike="noStrike" dirty="0" smtClean="0">
                          <a:effectLst/>
                          <a:latin typeface="+mn-lt"/>
                        </a:rPr>
                        <a:t>Phase 2 </a:t>
                      </a:r>
                    </a:p>
                    <a:p>
                      <a:pPr algn="l" fontAlgn="ctr"/>
                      <a:r>
                        <a:rPr lang="en-US" sz="1100" u="none" strike="noStrike" dirty="0" smtClean="0">
                          <a:effectLst/>
                          <a:latin typeface="+mn-lt"/>
                        </a:rPr>
                        <a:t>Number of new technologies or management practices under field testing as a result of AR assistance</a:t>
                      </a:r>
                    </a:p>
                    <a:p>
                      <a:pPr algn="l" fontAlgn="ctr"/>
                      <a:endParaRPr lang="fr-FR" sz="1100" b="0" i="0" u="none" strike="noStrike" dirty="0">
                        <a:solidFill>
                          <a:srgbClr val="000000"/>
                        </a:solidFill>
                        <a:effectLst/>
                        <a:latin typeface="+mn-lt"/>
                      </a:endParaRPr>
                    </a:p>
                  </a:txBody>
                  <a:tcPr marL="342900" marR="9525" marT="9525" marB="0" anchor="ctr"/>
                </a:tc>
              </a:tr>
              <a:tr h="304800">
                <a:tc>
                  <a:txBody>
                    <a:bodyPr/>
                    <a:lstStyle/>
                    <a:p>
                      <a:pPr algn="l" fontAlgn="ctr"/>
                      <a:r>
                        <a:rPr lang="en-US" sz="1100" b="1" i="0" u="none" strike="noStrike" dirty="0" smtClean="0">
                          <a:solidFill>
                            <a:srgbClr val="000000"/>
                          </a:solidFill>
                          <a:effectLst/>
                          <a:latin typeface="+mn-lt"/>
                        </a:rPr>
                        <a:t>Phase 3 </a:t>
                      </a:r>
                    </a:p>
                    <a:p>
                      <a:pPr algn="l" fontAlgn="ctr"/>
                      <a:r>
                        <a:rPr lang="en-US" sz="1100" b="0" i="0" u="none" strike="noStrike" dirty="0" smtClean="0">
                          <a:solidFill>
                            <a:srgbClr val="000000"/>
                          </a:solidFill>
                          <a:effectLst/>
                          <a:latin typeface="+mn-lt"/>
                        </a:rPr>
                        <a:t>Number of new technologies or management practices made available for transfer as a result of AR assistance</a:t>
                      </a:r>
                    </a:p>
                    <a:p>
                      <a:pPr algn="l" fontAlgn="ctr"/>
                      <a:endParaRPr lang="fr-FR" sz="1100" b="0" i="0" u="none" strike="noStrike" dirty="0">
                        <a:solidFill>
                          <a:srgbClr val="000000"/>
                        </a:solidFill>
                        <a:effectLst/>
                        <a:latin typeface="+mn-lt"/>
                      </a:endParaRPr>
                    </a:p>
                  </a:txBody>
                  <a:tcPr marL="342900" marR="9525" marT="9525" marB="0" anchor="ctr"/>
                </a:tc>
              </a:tr>
              <a:tr h="304800">
                <a:tc>
                  <a:txBody>
                    <a:bodyPr/>
                    <a:lstStyle/>
                    <a:p>
                      <a:pPr algn="l" fontAlgn="ctr"/>
                      <a:r>
                        <a:rPr lang="en-US" sz="1100" b="0" i="0" u="none" strike="noStrike" dirty="0" smtClean="0">
                          <a:solidFill>
                            <a:srgbClr val="000000"/>
                          </a:solidFill>
                          <a:effectLst/>
                          <a:latin typeface="+mn-lt"/>
                        </a:rPr>
                        <a:t>Disaggregates not available</a:t>
                      </a:r>
                    </a:p>
                    <a:p>
                      <a:pPr algn="l" fontAlgn="ctr"/>
                      <a:endParaRPr lang="fr-FR" sz="1100" b="0" i="0" u="none" strike="noStrike" dirty="0">
                        <a:solidFill>
                          <a:srgbClr val="000000"/>
                        </a:solidFill>
                        <a:effectLst/>
                        <a:latin typeface="+mn-lt"/>
                      </a:endParaRPr>
                    </a:p>
                  </a:txBody>
                  <a:tcPr marL="342900" marR="9525" marT="9525" marB="0" anchor="ctr"/>
                </a:tc>
              </a:tr>
            </a:tbl>
          </a:graphicData>
        </a:graphic>
      </p:graphicFrame>
    </p:spTree>
    <p:extLst>
      <p:ext uri="{BB962C8B-B14F-4D97-AF65-F5344CB8AC3E}">
        <p14:creationId xmlns:p14="http://schemas.microsoft.com/office/powerpoint/2010/main" val="253123265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533399" y="1349492"/>
            <a:ext cx="7772400" cy="1020484"/>
          </a:xfrm>
        </p:spPr>
        <p:txBody>
          <a:bodyPr/>
          <a:lstStyle/>
          <a:p>
            <a:r>
              <a:rPr lang="en-US" sz="1600" dirty="0"/>
              <a:t>Number of private enterprises (for profit), producers organizations, water users associations, women's groups, trade and business associations, and community-based organizations (CBOs) that </a:t>
            </a:r>
            <a:r>
              <a:rPr lang="en-US" sz="1600" b="1" dirty="0"/>
              <a:t>applied new technologies </a:t>
            </a:r>
            <a:r>
              <a:rPr lang="en-US" sz="1600" dirty="0"/>
              <a:t>or management </a:t>
            </a:r>
            <a:r>
              <a:rPr lang="en-US" sz="1600" dirty="0" smtClean="0"/>
              <a:t>practices </a:t>
            </a:r>
            <a:r>
              <a:rPr lang="en-US" sz="1600" dirty="0"/>
              <a:t>as a result of </a:t>
            </a:r>
            <a:r>
              <a:rPr lang="en-US" sz="1600" dirty="0" smtClean="0"/>
              <a:t>AR </a:t>
            </a:r>
            <a:r>
              <a:rPr lang="en-US" sz="1600" dirty="0"/>
              <a:t>assistance</a:t>
            </a:r>
            <a:endParaRPr lang="fr-FR" sz="1600" b="1" dirty="0"/>
          </a:p>
        </p:txBody>
      </p:sp>
      <p:graphicFrame>
        <p:nvGraphicFramePr>
          <p:cNvPr id="3" name="Table 2"/>
          <p:cNvGraphicFramePr>
            <a:graphicFrameLocks noGrp="1"/>
          </p:cNvGraphicFramePr>
          <p:nvPr>
            <p:extLst>
              <p:ext uri="{D42A27DB-BD31-4B8C-83A1-F6EECF244321}">
                <p14:modId xmlns:p14="http://schemas.microsoft.com/office/powerpoint/2010/main" val="3330828564"/>
              </p:ext>
            </p:extLst>
          </p:nvPr>
        </p:nvGraphicFramePr>
        <p:xfrm>
          <a:off x="1184988" y="2828892"/>
          <a:ext cx="2628901" cy="2645182"/>
        </p:xfrm>
        <a:graphic>
          <a:graphicData uri="http://schemas.openxmlformats.org/drawingml/2006/table">
            <a:tbl>
              <a:tblPr>
                <a:tableStyleId>{ED083AE6-46FA-4A59-8FB0-9F97EB10719F}</a:tableStyleId>
              </a:tblPr>
              <a:tblGrid>
                <a:gridCol w="2628901"/>
              </a:tblGrid>
              <a:tr h="231547">
                <a:tc>
                  <a:txBody>
                    <a:bodyPr/>
                    <a:lstStyle/>
                    <a:p>
                      <a:pPr algn="ctr" fontAlgn="ctr"/>
                      <a:r>
                        <a:rPr lang="fr-FR" sz="1400" b="1" u="none" strike="noStrike" dirty="0" smtClean="0">
                          <a:effectLst/>
                        </a:rPr>
                        <a:t>By type</a:t>
                      </a:r>
                      <a:r>
                        <a:rPr lang="fr-FR" sz="1400" b="1" u="none" strike="noStrike" baseline="0" dirty="0" smtClean="0">
                          <a:effectLst/>
                        </a:rPr>
                        <a:t> of </a:t>
                      </a:r>
                      <a:r>
                        <a:rPr lang="fr-FR" sz="1400" b="1" u="none" strike="noStrike" baseline="0" dirty="0" err="1" smtClean="0">
                          <a:effectLst/>
                        </a:rPr>
                        <a:t>organization</a:t>
                      </a:r>
                      <a:endParaRPr lang="fr-FR" sz="1400" b="1" i="0" u="none" strike="noStrike" dirty="0">
                        <a:solidFill>
                          <a:srgbClr val="000000"/>
                        </a:solidFill>
                        <a:effectLst/>
                        <a:latin typeface="Arial" panose="020B0604020202020204" pitchFamily="34" charset="0"/>
                      </a:endParaRPr>
                    </a:p>
                  </a:txBody>
                  <a:tcPr marL="171450" marR="9525" marT="9525" marB="0" anchor="ctr"/>
                </a:tc>
              </a:tr>
              <a:tr h="161925">
                <a:tc>
                  <a:txBody>
                    <a:bodyPr/>
                    <a:lstStyle/>
                    <a:p>
                      <a:pPr algn="l" fontAlgn="ctr"/>
                      <a:r>
                        <a:rPr lang="en-US" sz="1100" u="none" strike="noStrike" dirty="0" smtClean="0">
                          <a:effectLst/>
                          <a:latin typeface="+mn-lt"/>
                        </a:rPr>
                        <a:t>Private enterprises (for profit)</a:t>
                      </a:r>
                      <a:endParaRPr lang="fr-FR" sz="1100" u="none" strike="noStrike" dirty="0" smtClean="0">
                        <a:effectLst/>
                        <a:latin typeface="+mn-lt"/>
                      </a:endParaRPr>
                    </a:p>
                    <a:p>
                      <a:pPr algn="l" fontAlgn="ctr"/>
                      <a:endParaRPr lang="fr-FR" sz="1100" b="0" i="0" u="none" strike="noStrike" dirty="0">
                        <a:solidFill>
                          <a:srgbClr val="000000"/>
                        </a:solidFill>
                        <a:effectLst/>
                        <a:latin typeface="+mn-lt"/>
                      </a:endParaRPr>
                    </a:p>
                  </a:txBody>
                  <a:tcPr marL="342900" marR="9525" marT="9525" marB="0" anchor="ctr"/>
                </a:tc>
              </a:tr>
              <a:tr h="161925">
                <a:tc>
                  <a:txBody>
                    <a:bodyPr/>
                    <a:lstStyle/>
                    <a:p>
                      <a:pPr algn="l" fontAlgn="ctr"/>
                      <a:r>
                        <a:rPr lang="en-US" sz="1100" u="none" strike="noStrike" dirty="0" smtClean="0">
                          <a:effectLst/>
                          <a:latin typeface="+mn-lt"/>
                        </a:rPr>
                        <a:t>Producers</a:t>
                      </a:r>
                      <a:r>
                        <a:rPr lang="en-US" sz="1100" u="none" strike="noStrike" baseline="0" dirty="0" smtClean="0">
                          <a:effectLst/>
                          <a:latin typeface="+mn-lt"/>
                        </a:rPr>
                        <a:t> organizations</a:t>
                      </a:r>
                      <a:endParaRPr lang="fr-FR" sz="1100" u="none" strike="noStrike" dirty="0" smtClean="0">
                        <a:effectLst/>
                        <a:latin typeface="+mn-lt"/>
                      </a:endParaRPr>
                    </a:p>
                    <a:p>
                      <a:pPr algn="l" fontAlgn="ctr"/>
                      <a:endParaRPr lang="fr-FR" sz="1100" b="0" i="0" u="none" strike="noStrike" dirty="0">
                        <a:solidFill>
                          <a:srgbClr val="000000"/>
                        </a:solidFill>
                        <a:effectLst/>
                        <a:latin typeface="+mn-lt"/>
                      </a:endParaRPr>
                    </a:p>
                  </a:txBody>
                  <a:tcPr marL="342900" marR="9525" marT="9525" marB="0" anchor="ctr"/>
                </a:tc>
              </a:tr>
              <a:tr h="304800">
                <a:tc>
                  <a:txBody>
                    <a:bodyPr/>
                    <a:lstStyle/>
                    <a:p>
                      <a:pPr algn="l" fontAlgn="ctr"/>
                      <a:r>
                        <a:rPr lang="fr-FR" sz="1100" u="none" strike="noStrike" dirty="0" smtClean="0">
                          <a:effectLst/>
                          <a:latin typeface="+mn-lt"/>
                        </a:rPr>
                        <a:t>Water user associations</a:t>
                      </a:r>
                    </a:p>
                    <a:p>
                      <a:pPr algn="l" fontAlgn="ctr"/>
                      <a:endParaRPr lang="fr-FR" sz="1100" b="0" i="0" u="none" strike="noStrike" dirty="0">
                        <a:solidFill>
                          <a:srgbClr val="000000"/>
                        </a:solidFill>
                        <a:effectLst/>
                        <a:latin typeface="+mn-lt"/>
                      </a:endParaRPr>
                    </a:p>
                  </a:txBody>
                  <a:tcPr marL="342900" marR="9525" marT="9525" marB="0" anchor="ctr"/>
                </a:tc>
              </a:tr>
              <a:tr h="304800">
                <a:tc>
                  <a:txBody>
                    <a:bodyPr/>
                    <a:lstStyle/>
                    <a:p>
                      <a:pPr algn="l" fontAlgn="ctr"/>
                      <a:r>
                        <a:rPr lang="en-US" sz="1100" b="0" i="0" u="none" strike="noStrike" dirty="0" smtClean="0">
                          <a:solidFill>
                            <a:srgbClr val="000000"/>
                          </a:solidFill>
                          <a:effectLst/>
                          <a:latin typeface="+mn-lt"/>
                        </a:rPr>
                        <a:t>Women’s groups</a:t>
                      </a:r>
                      <a:endParaRPr lang="en-US" sz="1100" b="0" i="0" u="none" strike="noStrike" baseline="0" dirty="0" smtClean="0">
                        <a:solidFill>
                          <a:srgbClr val="000000"/>
                        </a:solidFill>
                        <a:effectLst/>
                        <a:latin typeface="+mn-lt"/>
                      </a:endParaRPr>
                    </a:p>
                    <a:p>
                      <a:pPr algn="l" fontAlgn="ctr"/>
                      <a:endParaRPr lang="fr-FR" sz="1100" b="0" i="0" u="none" strike="noStrike" dirty="0">
                        <a:solidFill>
                          <a:srgbClr val="000000"/>
                        </a:solidFill>
                        <a:effectLst/>
                        <a:latin typeface="+mn-lt"/>
                      </a:endParaRPr>
                    </a:p>
                  </a:txBody>
                  <a:tcPr marL="342900" marR="9525" marT="9525" marB="0" anchor="ctr"/>
                </a:tc>
              </a:tr>
              <a:tr h="304800">
                <a:tc>
                  <a:txBody>
                    <a:bodyPr/>
                    <a:lstStyle/>
                    <a:p>
                      <a:pPr algn="l" fontAlgn="ctr"/>
                      <a:r>
                        <a:rPr lang="en-US" sz="1100" b="0" i="0" u="none" strike="noStrike" dirty="0" smtClean="0">
                          <a:solidFill>
                            <a:srgbClr val="000000"/>
                          </a:solidFill>
                          <a:effectLst/>
                          <a:latin typeface="+mn-lt"/>
                        </a:rPr>
                        <a:t>Trade and business associations</a:t>
                      </a:r>
                    </a:p>
                    <a:p>
                      <a:pPr algn="l" fontAlgn="ctr"/>
                      <a:endParaRPr lang="fr-FR" sz="1100" b="0" i="0" u="none" strike="noStrike" dirty="0">
                        <a:solidFill>
                          <a:srgbClr val="000000"/>
                        </a:solidFill>
                        <a:effectLst/>
                        <a:latin typeface="+mn-lt"/>
                      </a:endParaRPr>
                    </a:p>
                  </a:txBody>
                  <a:tcPr marL="342900" marR="9525" marT="9525" marB="0" anchor="ctr"/>
                </a:tc>
              </a:tr>
              <a:tr h="304800">
                <a:tc>
                  <a:txBody>
                    <a:bodyPr/>
                    <a:lstStyle/>
                    <a:p>
                      <a:pPr algn="l" fontAlgn="ctr"/>
                      <a:r>
                        <a:rPr lang="en-US" sz="1100" b="0" i="0" u="none" strike="noStrike" dirty="0" smtClean="0">
                          <a:solidFill>
                            <a:srgbClr val="000000"/>
                          </a:solidFill>
                          <a:effectLst/>
                          <a:latin typeface="+mn-lt"/>
                        </a:rPr>
                        <a:t>Community based organizations</a:t>
                      </a:r>
                    </a:p>
                    <a:p>
                      <a:pPr algn="l" fontAlgn="ctr"/>
                      <a:endParaRPr lang="fr-FR" sz="1100" b="0" i="0" u="none" strike="noStrike" dirty="0">
                        <a:solidFill>
                          <a:srgbClr val="000000"/>
                        </a:solidFill>
                        <a:effectLst/>
                        <a:latin typeface="+mn-lt"/>
                      </a:endParaRPr>
                    </a:p>
                  </a:txBody>
                  <a:tcPr marL="342900" marR="9525" marT="9525" marB="0" anchor="ctr"/>
                </a:tc>
              </a:tr>
              <a:tr h="304800">
                <a:tc>
                  <a:txBody>
                    <a:bodyPr/>
                    <a:lstStyle/>
                    <a:p>
                      <a:pPr algn="l" fontAlgn="ctr"/>
                      <a:r>
                        <a:rPr lang="en-US" sz="1100" b="0" i="0" u="none" strike="noStrike" dirty="0" smtClean="0">
                          <a:solidFill>
                            <a:srgbClr val="000000"/>
                          </a:solidFill>
                          <a:effectLst/>
                          <a:latin typeface="+mn-lt"/>
                        </a:rPr>
                        <a:t>Disaggregates not available</a:t>
                      </a:r>
                    </a:p>
                    <a:p>
                      <a:pPr algn="l" fontAlgn="ctr"/>
                      <a:endParaRPr lang="fr-FR" sz="1100" b="0" i="0" u="none" strike="noStrike" dirty="0">
                        <a:solidFill>
                          <a:srgbClr val="000000"/>
                        </a:solidFill>
                        <a:effectLst/>
                        <a:latin typeface="+mn-lt"/>
                      </a:endParaRPr>
                    </a:p>
                  </a:txBody>
                  <a:tcPr marL="342900" marR="9525" marT="9525" marB="0" anchor="ctr"/>
                </a:tc>
              </a:tr>
            </a:tbl>
          </a:graphicData>
        </a:graphic>
      </p:graphicFrame>
      <p:graphicFrame>
        <p:nvGraphicFramePr>
          <p:cNvPr id="4" name="Table 3"/>
          <p:cNvGraphicFramePr>
            <a:graphicFrameLocks noGrp="1"/>
          </p:cNvGraphicFramePr>
          <p:nvPr>
            <p:extLst>
              <p:ext uri="{D42A27DB-BD31-4B8C-83A1-F6EECF244321}">
                <p14:modId xmlns:p14="http://schemas.microsoft.com/office/powerpoint/2010/main" val="3001966487"/>
              </p:ext>
            </p:extLst>
          </p:nvPr>
        </p:nvGraphicFramePr>
        <p:xfrm>
          <a:off x="4779611" y="2830615"/>
          <a:ext cx="2628901" cy="1257300"/>
        </p:xfrm>
        <a:graphic>
          <a:graphicData uri="http://schemas.openxmlformats.org/drawingml/2006/table">
            <a:tbl>
              <a:tblPr>
                <a:tableStyleId>{ED083AE6-46FA-4A59-8FB0-9F97EB10719F}</a:tableStyleId>
              </a:tblPr>
              <a:tblGrid>
                <a:gridCol w="2628901"/>
              </a:tblGrid>
              <a:tr h="161925">
                <a:tc>
                  <a:txBody>
                    <a:bodyPr/>
                    <a:lstStyle/>
                    <a:p>
                      <a:pPr algn="ctr" fontAlgn="ctr"/>
                      <a:r>
                        <a:rPr lang="fr-FR" sz="1400" b="1" u="none" strike="noStrike" dirty="0" smtClean="0">
                          <a:effectLst/>
                        </a:rPr>
                        <a:t>By New/</a:t>
                      </a:r>
                      <a:r>
                        <a:rPr lang="fr-FR" sz="1400" b="1" u="none" strike="noStrike" dirty="0" err="1" smtClean="0">
                          <a:effectLst/>
                        </a:rPr>
                        <a:t>Continuing</a:t>
                      </a:r>
                      <a:endParaRPr lang="fr-FR" sz="1400" b="1" i="0" u="none" strike="noStrike" dirty="0">
                        <a:solidFill>
                          <a:srgbClr val="000000"/>
                        </a:solidFill>
                        <a:effectLst/>
                        <a:latin typeface="Arial" panose="020B0604020202020204" pitchFamily="34" charset="0"/>
                      </a:endParaRPr>
                    </a:p>
                  </a:txBody>
                  <a:tcPr marL="171450" marR="9525" marT="9525" marB="0" anchor="ctr"/>
                </a:tc>
              </a:tr>
              <a:tr h="161925">
                <a:tc>
                  <a:txBody>
                    <a:bodyPr/>
                    <a:lstStyle/>
                    <a:p>
                      <a:pPr algn="l" fontAlgn="ctr"/>
                      <a:r>
                        <a:rPr lang="en-US" sz="1100" u="none" strike="noStrike" dirty="0" smtClean="0">
                          <a:effectLst/>
                        </a:rPr>
                        <a:t>New</a:t>
                      </a:r>
                      <a:endParaRPr lang="fr-FR" sz="1100" u="none" strike="noStrike" dirty="0" smtClean="0">
                        <a:effectLst/>
                      </a:endParaRPr>
                    </a:p>
                    <a:p>
                      <a:pPr algn="l" fontAlgn="ctr"/>
                      <a:endParaRPr lang="fr-FR" sz="1100" b="0" i="0" u="none" strike="noStrike" dirty="0">
                        <a:solidFill>
                          <a:srgbClr val="000000"/>
                        </a:solidFill>
                        <a:effectLst/>
                        <a:latin typeface="Arial" panose="020B0604020202020204" pitchFamily="34" charset="0"/>
                      </a:endParaRPr>
                    </a:p>
                  </a:txBody>
                  <a:tcPr marL="342900" marR="9525" marT="9525" marB="0" anchor="ctr"/>
                </a:tc>
              </a:tr>
              <a:tr h="161925">
                <a:tc>
                  <a:txBody>
                    <a:bodyPr/>
                    <a:lstStyle/>
                    <a:p>
                      <a:pPr algn="l" fontAlgn="ctr"/>
                      <a:r>
                        <a:rPr lang="en-US" sz="1100" u="none" strike="noStrike" dirty="0" smtClean="0">
                          <a:effectLst/>
                        </a:rPr>
                        <a:t>Continuing</a:t>
                      </a:r>
                      <a:endParaRPr lang="fr-FR" sz="1100" u="none" strike="noStrike" dirty="0" smtClean="0">
                        <a:effectLst/>
                      </a:endParaRPr>
                    </a:p>
                    <a:p>
                      <a:pPr algn="l" fontAlgn="ctr"/>
                      <a:endParaRPr lang="fr-FR" sz="1100" b="0" i="0" u="none" strike="noStrike" dirty="0">
                        <a:solidFill>
                          <a:srgbClr val="000000"/>
                        </a:solidFill>
                        <a:effectLst/>
                        <a:latin typeface="Arial" panose="020B0604020202020204" pitchFamily="34" charset="0"/>
                      </a:endParaRPr>
                    </a:p>
                  </a:txBody>
                  <a:tcPr marL="342900" marR="9525" marT="9525" marB="0" anchor="ctr"/>
                </a:tc>
              </a:tr>
              <a:tr h="304800">
                <a:tc>
                  <a:txBody>
                    <a:bodyPr/>
                    <a:lstStyle/>
                    <a:p>
                      <a:pPr algn="l" fontAlgn="ctr"/>
                      <a:r>
                        <a:rPr lang="fr-FR" sz="1100" u="none" strike="noStrike" dirty="0" err="1">
                          <a:effectLst/>
                        </a:rPr>
                        <a:t>Disaggregates</a:t>
                      </a:r>
                      <a:r>
                        <a:rPr lang="fr-FR" sz="1100" u="none" strike="noStrike" dirty="0">
                          <a:effectLst/>
                        </a:rPr>
                        <a:t> Not </a:t>
                      </a:r>
                      <a:r>
                        <a:rPr lang="fr-FR" sz="1100" u="none" strike="noStrike" dirty="0" err="1" smtClean="0">
                          <a:effectLst/>
                        </a:rPr>
                        <a:t>Available</a:t>
                      </a:r>
                      <a:endParaRPr lang="fr-FR" sz="1100" u="none" strike="noStrike" dirty="0" smtClean="0">
                        <a:effectLst/>
                      </a:endParaRPr>
                    </a:p>
                    <a:p>
                      <a:pPr algn="l" fontAlgn="ctr"/>
                      <a:endParaRPr lang="fr-FR" sz="1100" b="0" i="0" u="none" strike="noStrike" dirty="0">
                        <a:solidFill>
                          <a:srgbClr val="000000"/>
                        </a:solidFill>
                        <a:effectLst/>
                        <a:latin typeface="Arial" panose="020B0604020202020204" pitchFamily="34" charset="0"/>
                      </a:endParaRPr>
                    </a:p>
                  </a:txBody>
                  <a:tcPr marL="342900" marR="9525" marT="9525" marB="0" anchor="ctr"/>
                </a:tc>
              </a:tr>
            </a:tbl>
          </a:graphicData>
        </a:graphic>
      </p:graphicFrame>
      <p:sp>
        <p:nvSpPr>
          <p:cNvPr id="5" name="Left Brace 4"/>
          <p:cNvSpPr/>
          <p:nvPr/>
        </p:nvSpPr>
        <p:spPr>
          <a:xfrm>
            <a:off x="979714" y="2819569"/>
            <a:ext cx="205274" cy="2645182"/>
          </a:xfrm>
          <a:prstGeom prst="leftBrace">
            <a:avLst/>
          </a:prstGeom>
          <a:ln w="28575">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6" name="Left Brace 5"/>
          <p:cNvSpPr/>
          <p:nvPr/>
        </p:nvSpPr>
        <p:spPr>
          <a:xfrm>
            <a:off x="4565006" y="2847555"/>
            <a:ext cx="205274" cy="1240357"/>
          </a:xfrm>
          <a:prstGeom prst="leftBrace">
            <a:avLst/>
          </a:prstGeom>
          <a:ln w="28575">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7" name="TextBox 6"/>
          <p:cNvSpPr txBox="1"/>
          <p:nvPr/>
        </p:nvSpPr>
        <p:spPr>
          <a:xfrm>
            <a:off x="1957100" y="5735262"/>
            <a:ext cx="5215811" cy="646331"/>
          </a:xfrm>
          <a:prstGeom prst="rect">
            <a:avLst/>
          </a:prstGeom>
          <a:noFill/>
        </p:spPr>
        <p:txBody>
          <a:bodyPr wrap="square" rtlCol="0">
            <a:spAutoFit/>
          </a:bodyPr>
          <a:lstStyle/>
          <a:p>
            <a:r>
              <a:rPr lang="en-US" b="1" dirty="0" smtClean="0">
                <a:solidFill>
                  <a:srgbClr val="C00000"/>
                </a:solidFill>
              </a:rPr>
              <a:t>TOTAL 				=				TOTAL		</a:t>
            </a:r>
            <a:endParaRPr lang="fr-FR" b="1" dirty="0">
              <a:solidFill>
                <a:srgbClr val="C00000"/>
              </a:solidFill>
            </a:endParaRPr>
          </a:p>
        </p:txBody>
      </p:sp>
    </p:spTree>
    <p:extLst>
      <p:ext uri="{BB962C8B-B14F-4D97-AF65-F5344CB8AC3E}">
        <p14:creationId xmlns:p14="http://schemas.microsoft.com/office/powerpoint/2010/main" val="358165132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533399" y="1349492"/>
            <a:ext cx="7772400" cy="838200"/>
          </a:xfrm>
        </p:spPr>
        <p:txBody>
          <a:bodyPr/>
          <a:lstStyle/>
          <a:p>
            <a:r>
              <a:rPr lang="en-US" sz="1600" dirty="0"/>
              <a:t>Numbers of </a:t>
            </a:r>
            <a:r>
              <a:rPr lang="en-US" sz="1600" b="1" dirty="0"/>
              <a:t>Policies/Regulations/Administrative Procedures </a:t>
            </a:r>
            <a:r>
              <a:rPr lang="en-US" sz="1600" dirty="0"/>
              <a:t>in each of the following stages of development as a result of USG assistance in each case</a:t>
            </a:r>
            <a:endParaRPr lang="fr-FR" sz="1600" b="1" dirty="0"/>
          </a:p>
        </p:txBody>
      </p:sp>
      <p:graphicFrame>
        <p:nvGraphicFramePr>
          <p:cNvPr id="4" name="Table 3"/>
          <p:cNvGraphicFramePr>
            <a:graphicFrameLocks noGrp="1"/>
          </p:cNvGraphicFramePr>
          <p:nvPr>
            <p:extLst>
              <p:ext uri="{D42A27DB-BD31-4B8C-83A1-F6EECF244321}">
                <p14:modId xmlns:p14="http://schemas.microsoft.com/office/powerpoint/2010/main" val="685718361"/>
              </p:ext>
            </p:extLst>
          </p:nvPr>
        </p:nvGraphicFramePr>
        <p:xfrm>
          <a:off x="2428297" y="2420064"/>
          <a:ext cx="3991164" cy="2114550"/>
        </p:xfrm>
        <a:graphic>
          <a:graphicData uri="http://schemas.openxmlformats.org/drawingml/2006/table">
            <a:tbl>
              <a:tblPr>
                <a:tableStyleId>{ED083AE6-46FA-4A59-8FB0-9F97EB10719F}</a:tableStyleId>
              </a:tblPr>
              <a:tblGrid>
                <a:gridCol w="3991164"/>
              </a:tblGrid>
              <a:tr h="161925">
                <a:tc>
                  <a:txBody>
                    <a:bodyPr/>
                    <a:lstStyle/>
                    <a:p>
                      <a:pPr algn="ctr" fontAlgn="ctr"/>
                      <a:r>
                        <a:rPr lang="en-US" sz="1400" b="1" i="0" u="none" strike="noStrike" dirty="0" smtClean="0">
                          <a:solidFill>
                            <a:schemeClr val="tx1"/>
                          </a:solidFill>
                          <a:effectLst/>
                          <a:latin typeface="+mn-lt"/>
                        </a:rPr>
                        <a:t>Stages</a:t>
                      </a:r>
                      <a:r>
                        <a:rPr lang="en-US" sz="1400" b="1" i="0" u="none" strike="noStrike" baseline="0" dirty="0" smtClean="0">
                          <a:solidFill>
                            <a:schemeClr val="tx1"/>
                          </a:solidFill>
                          <a:effectLst/>
                          <a:latin typeface="+mn-lt"/>
                        </a:rPr>
                        <a:t> of Development</a:t>
                      </a:r>
                      <a:endParaRPr lang="fr-FR" sz="1400" b="0" i="0" u="none" strike="noStrike" dirty="0">
                        <a:solidFill>
                          <a:srgbClr val="000000"/>
                        </a:solidFill>
                        <a:effectLst/>
                        <a:latin typeface="+mn-lt"/>
                      </a:endParaRPr>
                    </a:p>
                  </a:txBody>
                  <a:tcPr marL="342900" marR="9525" marT="9525" marB="0" anchor="ctr"/>
                </a:tc>
              </a:tr>
              <a:tr h="161925">
                <a:tc>
                  <a:txBody>
                    <a:bodyPr/>
                    <a:lstStyle/>
                    <a:p>
                      <a:pPr algn="l" fontAlgn="ctr"/>
                      <a:r>
                        <a:rPr lang="en-US" sz="1100" b="1" u="none" strike="noStrike" dirty="0" smtClean="0">
                          <a:effectLst/>
                          <a:latin typeface="+mn-lt"/>
                        </a:rPr>
                        <a:t>Stage 1</a:t>
                      </a:r>
                      <a:r>
                        <a:rPr lang="en-US" sz="1100" b="0" u="none" strike="noStrike" dirty="0" smtClean="0">
                          <a:effectLst/>
                          <a:latin typeface="+mn-lt"/>
                        </a:rPr>
                        <a:t>: Analyzed</a:t>
                      </a:r>
                    </a:p>
                    <a:p>
                      <a:pPr algn="l" fontAlgn="ctr"/>
                      <a:endParaRPr lang="fr-FR" sz="1100" b="0" i="0" u="none" strike="noStrike" dirty="0">
                        <a:solidFill>
                          <a:srgbClr val="000000"/>
                        </a:solidFill>
                        <a:effectLst/>
                        <a:latin typeface="+mn-lt"/>
                      </a:endParaRPr>
                    </a:p>
                  </a:txBody>
                  <a:tcPr marL="342900" marR="9525" marT="9525" marB="0" anchor="ctr"/>
                </a:tc>
              </a:tr>
              <a:tr h="304800">
                <a:tc>
                  <a:txBody>
                    <a:bodyPr/>
                    <a:lstStyle/>
                    <a:p>
                      <a:pPr algn="l" fontAlgn="ctr"/>
                      <a:r>
                        <a:rPr lang="en-US" sz="1100" b="1" u="none" strike="noStrike" dirty="0" smtClean="0">
                          <a:effectLst/>
                          <a:latin typeface="+mn-lt"/>
                        </a:rPr>
                        <a:t>Stage 2</a:t>
                      </a:r>
                      <a:r>
                        <a:rPr lang="en-US" sz="1100" b="0" u="none" strike="noStrike" dirty="0" smtClean="0">
                          <a:effectLst/>
                          <a:latin typeface="+mn-lt"/>
                        </a:rPr>
                        <a:t>: Drafted and presented for public/stakeholder consultation</a:t>
                      </a:r>
                    </a:p>
                    <a:p>
                      <a:pPr algn="l" fontAlgn="ctr"/>
                      <a:endParaRPr lang="fr-FR" sz="1100" b="0" i="0" u="none" strike="noStrike" dirty="0">
                        <a:solidFill>
                          <a:srgbClr val="000000"/>
                        </a:solidFill>
                        <a:effectLst/>
                        <a:latin typeface="+mn-lt"/>
                      </a:endParaRPr>
                    </a:p>
                  </a:txBody>
                  <a:tcPr marL="342900" marR="9525" marT="9525" marB="0" anchor="ctr"/>
                </a:tc>
              </a:tr>
              <a:tr h="304800">
                <a:tc>
                  <a:txBody>
                    <a:bodyPr/>
                    <a:lstStyle/>
                    <a:p>
                      <a:pPr algn="l" fontAlgn="ctr"/>
                      <a:r>
                        <a:rPr lang="en-US" sz="1100" b="1" i="0" u="none" strike="noStrike" dirty="0" smtClean="0">
                          <a:solidFill>
                            <a:srgbClr val="000000"/>
                          </a:solidFill>
                          <a:effectLst/>
                          <a:latin typeface="+mn-lt"/>
                        </a:rPr>
                        <a:t>Stage 3</a:t>
                      </a:r>
                      <a:r>
                        <a:rPr lang="en-US" sz="1100" b="0" i="0" u="none" strike="noStrike" dirty="0" smtClean="0">
                          <a:solidFill>
                            <a:srgbClr val="000000"/>
                          </a:solidFill>
                          <a:effectLst/>
                          <a:latin typeface="+mn-lt"/>
                        </a:rPr>
                        <a:t>: Presented for legislation/decree</a:t>
                      </a:r>
                    </a:p>
                    <a:p>
                      <a:pPr algn="l" fontAlgn="ctr"/>
                      <a:endParaRPr lang="fr-FR" sz="1100" b="0" i="0" u="none" strike="noStrike" dirty="0">
                        <a:solidFill>
                          <a:srgbClr val="000000"/>
                        </a:solidFill>
                        <a:effectLst/>
                        <a:latin typeface="+mn-lt"/>
                      </a:endParaRPr>
                    </a:p>
                  </a:txBody>
                  <a:tcPr marL="342900" marR="9525" marT="9525" marB="0" anchor="ctr"/>
                </a:tc>
              </a:tr>
              <a:tr h="304800">
                <a:tc>
                  <a:txBody>
                    <a:bodyPr/>
                    <a:lstStyle/>
                    <a:p>
                      <a:pPr algn="l" fontAlgn="ctr"/>
                      <a:r>
                        <a:rPr lang="en-US" sz="1100" b="1" i="0" u="none" strike="noStrike" dirty="0" smtClean="0">
                          <a:solidFill>
                            <a:srgbClr val="000000"/>
                          </a:solidFill>
                          <a:effectLst/>
                          <a:latin typeface="+mn-lt"/>
                        </a:rPr>
                        <a:t>Stage 4</a:t>
                      </a:r>
                      <a:r>
                        <a:rPr lang="en-US" sz="1100" b="0" i="0" u="none" strike="noStrike" dirty="0" smtClean="0">
                          <a:solidFill>
                            <a:srgbClr val="000000"/>
                          </a:solidFill>
                          <a:effectLst/>
                          <a:latin typeface="+mn-lt"/>
                        </a:rPr>
                        <a:t>: Passed/approved</a:t>
                      </a:r>
                    </a:p>
                    <a:p>
                      <a:pPr algn="l" fontAlgn="ctr"/>
                      <a:endParaRPr lang="fr-FR" sz="1100" b="0" i="0" u="none" strike="noStrike" dirty="0">
                        <a:solidFill>
                          <a:srgbClr val="000000"/>
                        </a:solidFill>
                        <a:effectLst/>
                        <a:latin typeface="+mn-lt"/>
                      </a:endParaRPr>
                    </a:p>
                  </a:txBody>
                  <a:tcPr marL="342900" marR="9525" marT="9525" marB="0" anchor="ctr"/>
                </a:tc>
              </a:tr>
              <a:tr h="304800">
                <a:tc>
                  <a:txBody>
                    <a:bodyPr/>
                    <a:lstStyle/>
                    <a:p>
                      <a:pPr algn="l" fontAlgn="ctr"/>
                      <a:r>
                        <a:rPr lang="en-US" sz="1100" b="0" i="0" u="none" strike="noStrike" dirty="0" smtClean="0">
                          <a:solidFill>
                            <a:srgbClr val="000000"/>
                          </a:solidFill>
                          <a:effectLst/>
                          <a:latin typeface="+mn-lt"/>
                        </a:rPr>
                        <a:t> </a:t>
                      </a:r>
                      <a:r>
                        <a:rPr lang="en-US" sz="1100" b="1" i="0" u="none" strike="noStrike" dirty="0" smtClean="0">
                          <a:solidFill>
                            <a:srgbClr val="000000"/>
                          </a:solidFill>
                          <a:effectLst/>
                          <a:latin typeface="+mn-lt"/>
                        </a:rPr>
                        <a:t>Stage 5</a:t>
                      </a:r>
                      <a:r>
                        <a:rPr lang="en-US" sz="1100" b="0" i="0" u="none" strike="noStrike" dirty="0" smtClean="0">
                          <a:solidFill>
                            <a:srgbClr val="000000"/>
                          </a:solidFill>
                          <a:effectLst/>
                          <a:latin typeface="+mn-lt"/>
                        </a:rPr>
                        <a:t>: Passed for which implementation has</a:t>
                      </a:r>
                      <a:r>
                        <a:rPr lang="en-US" sz="1100" b="0" i="0" u="none" strike="noStrike" baseline="0" dirty="0" smtClean="0">
                          <a:solidFill>
                            <a:srgbClr val="000000"/>
                          </a:solidFill>
                          <a:effectLst/>
                          <a:latin typeface="+mn-lt"/>
                        </a:rPr>
                        <a:t> </a:t>
                      </a:r>
                      <a:r>
                        <a:rPr lang="en-US" sz="1100" b="0" i="0" u="none" strike="noStrike" dirty="0" smtClean="0">
                          <a:solidFill>
                            <a:srgbClr val="000000"/>
                          </a:solidFill>
                          <a:effectLst/>
                          <a:latin typeface="+mn-lt"/>
                        </a:rPr>
                        <a:t>begun</a:t>
                      </a:r>
                    </a:p>
                    <a:p>
                      <a:pPr algn="l" fontAlgn="ctr"/>
                      <a:endParaRPr lang="fr-FR" sz="1100" b="0" i="0" u="none" strike="noStrike" dirty="0">
                        <a:solidFill>
                          <a:srgbClr val="000000"/>
                        </a:solidFill>
                        <a:effectLst/>
                        <a:latin typeface="+mn-lt"/>
                      </a:endParaRPr>
                    </a:p>
                  </a:txBody>
                  <a:tcPr marL="342900" marR="9525" marT="9525" marB="0" anchor="ctr"/>
                </a:tc>
              </a:tr>
            </a:tbl>
          </a:graphicData>
        </a:graphic>
      </p:graphicFrame>
    </p:spTree>
    <p:extLst>
      <p:ext uri="{BB962C8B-B14F-4D97-AF65-F5344CB8AC3E}">
        <p14:creationId xmlns:p14="http://schemas.microsoft.com/office/powerpoint/2010/main" val="147509699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p:txBody>
          <a:bodyPr/>
          <a:lstStyle/>
          <a:p>
            <a:r>
              <a:rPr lang="en-US" sz="3200" dirty="0" smtClean="0"/>
              <a:t>Some of you already collected this information during the past season. Anyone wants to share his experience?</a:t>
            </a:r>
            <a:endParaRPr lang="fr-FR" sz="3200" dirty="0"/>
          </a:p>
        </p:txBody>
      </p:sp>
      <p:sp>
        <p:nvSpPr>
          <p:cNvPr id="3" name="TextBox 2"/>
          <p:cNvSpPr txBox="1"/>
          <p:nvPr/>
        </p:nvSpPr>
        <p:spPr>
          <a:xfrm>
            <a:off x="682690" y="3937521"/>
            <a:ext cx="7473820" cy="2954655"/>
          </a:xfrm>
          <a:prstGeom prst="rect">
            <a:avLst/>
          </a:prstGeom>
          <a:noFill/>
        </p:spPr>
        <p:txBody>
          <a:bodyPr wrap="square" rtlCol="0">
            <a:spAutoFit/>
          </a:bodyPr>
          <a:lstStyle/>
          <a:p>
            <a:pPr marL="285750" indent="-285750">
              <a:buFont typeface="Arial" panose="020B0604020202020204" pitchFamily="34" charset="0"/>
              <a:buChar char="•"/>
            </a:pPr>
            <a:r>
              <a:rPr lang="en-US" sz="2400" dirty="0" smtClean="0"/>
              <a:t>Which indicators were particularly difficult to report?</a:t>
            </a:r>
          </a:p>
          <a:p>
            <a:pPr marL="285750" indent="-285750">
              <a:buFont typeface="Arial" panose="020B0604020202020204" pitchFamily="34" charset="0"/>
              <a:buChar char="•"/>
            </a:pPr>
            <a:r>
              <a:rPr lang="en-US" sz="2400" dirty="0" smtClean="0"/>
              <a:t>How did you solve the difficulties?</a:t>
            </a:r>
          </a:p>
          <a:p>
            <a:pPr marL="285750" indent="-285750">
              <a:buFont typeface="Arial" panose="020B0604020202020204" pitchFamily="34" charset="0"/>
              <a:buChar char="•"/>
            </a:pPr>
            <a:r>
              <a:rPr lang="en-US" sz="2400" dirty="0" smtClean="0"/>
              <a:t>How to communicate effectively with the rest of the teams in order to avoid collecting the same information multiple times</a:t>
            </a:r>
            <a:r>
              <a:rPr lang="en-US" sz="2400" dirty="0" smtClean="0"/>
              <a:t>?</a:t>
            </a:r>
          </a:p>
          <a:p>
            <a:pPr marL="285750" indent="-285750">
              <a:buFont typeface="Arial" panose="020B0604020202020204" pitchFamily="34" charset="0"/>
              <a:buChar char="•"/>
            </a:pPr>
            <a:r>
              <a:rPr lang="en-US" sz="2400" dirty="0" smtClean="0"/>
              <a:t>How to provide meaningful narratives for discrepancies between targets and </a:t>
            </a:r>
            <a:r>
              <a:rPr lang="en-US" sz="2400" smtClean="0"/>
              <a:t>actual outcomes </a:t>
            </a:r>
            <a:endParaRPr lang="en-US" sz="2400" dirty="0" smtClean="0"/>
          </a:p>
          <a:p>
            <a:pPr marL="285750" indent="-285750">
              <a:buFont typeface="Arial" panose="020B0604020202020204" pitchFamily="34" charset="0"/>
              <a:buChar char="•"/>
            </a:pPr>
            <a:endParaRPr lang="fr-FR" dirty="0"/>
          </a:p>
        </p:txBody>
      </p:sp>
    </p:spTree>
    <p:extLst>
      <p:ext uri="{BB962C8B-B14F-4D97-AF65-F5344CB8AC3E}">
        <p14:creationId xmlns:p14="http://schemas.microsoft.com/office/powerpoint/2010/main" val="397557221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p:txBody>
          <a:bodyPr/>
          <a:lstStyle/>
          <a:p>
            <a:r>
              <a:rPr lang="en-US" dirty="0" smtClean="0"/>
              <a:t>Questions?</a:t>
            </a:r>
            <a:endParaRPr lang="fr-FR" dirty="0"/>
          </a:p>
        </p:txBody>
      </p:sp>
    </p:spTree>
    <p:extLst>
      <p:ext uri="{BB962C8B-B14F-4D97-AF65-F5344CB8AC3E}">
        <p14:creationId xmlns:p14="http://schemas.microsoft.com/office/powerpoint/2010/main" val="281860031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988860" y="1938881"/>
            <a:ext cx="2961564" cy="707886"/>
          </a:xfrm>
          <a:prstGeom prst="rect">
            <a:avLst/>
          </a:prstGeom>
          <a:noFill/>
        </p:spPr>
        <p:txBody>
          <a:bodyPr wrap="square" rtlCol="0">
            <a:spAutoFit/>
          </a:bodyPr>
          <a:lstStyle/>
          <a:p>
            <a:pPr algn="ctr"/>
            <a:r>
              <a:rPr lang="en-US" sz="4000" dirty="0" smtClean="0">
                <a:solidFill>
                  <a:schemeClr val="accent3">
                    <a:lumMod val="50000"/>
                  </a:schemeClr>
                </a:solidFill>
              </a:rPr>
              <a:t>Thank you!</a:t>
            </a:r>
            <a:endParaRPr lang="en-US" sz="4000" dirty="0">
              <a:solidFill>
                <a:schemeClr val="accent3">
                  <a:lumMod val="50000"/>
                </a:schemeClr>
              </a:solidFill>
            </a:endParaRPr>
          </a:p>
        </p:txBody>
      </p:sp>
    </p:spTree>
    <p:extLst>
      <p:ext uri="{BB962C8B-B14F-4D97-AF65-F5344CB8AC3E}">
        <p14:creationId xmlns:p14="http://schemas.microsoft.com/office/powerpoint/2010/main" val="278409523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2555" y="1389645"/>
            <a:ext cx="8229600" cy="695747"/>
          </a:xfrm>
        </p:spPr>
        <p:txBody>
          <a:bodyPr/>
          <a:lstStyle/>
          <a:p>
            <a:r>
              <a:rPr lang="en-US" sz="3200" b="1" dirty="0" smtClean="0"/>
              <a:t>3 types of indicators AR wants to collect</a:t>
            </a:r>
            <a:endParaRPr lang="fr-FR" sz="3200" b="1" dirty="0"/>
          </a:p>
        </p:txBody>
      </p:sp>
      <p:sp>
        <p:nvSpPr>
          <p:cNvPr id="3" name="Content Placeholder 2"/>
          <p:cNvSpPr>
            <a:spLocks noGrp="1"/>
          </p:cNvSpPr>
          <p:nvPr>
            <p:ph idx="1"/>
          </p:nvPr>
        </p:nvSpPr>
        <p:spPr>
          <a:xfrm>
            <a:off x="382555" y="2206690"/>
            <a:ext cx="8229600" cy="4525963"/>
          </a:xfrm>
        </p:spPr>
        <p:txBody>
          <a:bodyPr/>
          <a:lstStyle/>
          <a:p>
            <a:r>
              <a:rPr lang="en-US" sz="2800" dirty="0" smtClean="0"/>
              <a:t>Sustainable Intensification Indicators</a:t>
            </a:r>
          </a:p>
          <a:p>
            <a:pPr marL="114300" indent="0">
              <a:buNone/>
            </a:pPr>
            <a:r>
              <a:rPr lang="en-US" sz="2800" b="1" dirty="0"/>
              <a:t>	</a:t>
            </a:r>
            <a:r>
              <a:rPr lang="en-US" sz="1600" dirty="0" smtClean="0"/>
              <a:t>Program-wide, monitor the impact of AR on the 5 dimensions of sustainable 	intensification… </a:t>
            </a:r>
            <a:r>
              <a:rPr lang="en-US" sz="1600" dirty="0" smtClean="0">
                <a:solidFill>
                  <a:schemeClr val="accent1"/>
                </a:solidFill>
              </a:rPr>
              <a:t>More on this tomorrow!!</a:t>
            </a:r>
          </a:p>
          <a:p>
            <a:pPr marL="114300" indent="0">
              <a:buNone/>
            </a:pPr>
            <a:endParaRPr lang="en-US" sz="1600" dirty="0" smtClean="0">
              <a:solidFill>
                <a:schemeClr val="accent1"/>
              </a:solidFill>
            </a:endParaRPr>
          </a:p>
          <a:p>
            <a:r>
              <a:rPr lang="en-US" sz="2800" dirty="0" smtClean="0"/>
              <a:t>Feed the Future Indicators</a:t>
            </a:r>
          </a:p>
          <a:p>
            <a:pPr marL="114300" indent="0">
              <a:buNone/>
            </a:pPr>
            <a:r>
              <a:rPr lang="en-US" sz="1600" dirty="0" smtClean="0"/>
              <a:t>	Program-wide and collected across all the </a:t>
            </a:r>
            <a:r>
              <a:rPr lang="en-US" sz="1600" dirty="0" err="1" smtClean="0"/>
              <a:t>FtF</a:t>
            </a:r>
            <a:r>
              <a:rPr lang="en-US" sz="1600" dirty="0" smtClean="0"/>
              <a:t> programs as USAID requirement, 	monitor the attainment of the broad </a:t>
            </a:r>
            <a:r>
              <a:rPr lang="en-US" sz="1600" dirty="0" err="1" smtClean="0"/>
              <a:t>FtF</a:t>
            </a:r>
            <a:r>
              <a:rPr lang="en-US" sz="1600" dirty="0" smtClean="0"/>
              <a:t> goals in Sub-Saharan Africa</a:t>
            </a:r>
          </a:p>
          <a:p>
            <a:pPr marL="114300" indent="0">
              <a:buNone/>
            </a:pPr>
            <a:endParaRPr lang="en-US" sz="1600" dirty="0"/>
          </a:p>
          <a:p>
            <a:r>
              <a:rPr lang="en-US" sz="2800" dirty="0" smtClean="0"/>
              <a:t>Ad-hoc indicators</a:t>
            </a:r>
          </a:p>
          <a:p>
            <a:pPr marL="114300" indent="0">
              <a:buNone/>
            </a:pPr>
            <a:r>
              <a:rPr lang="en-US" sz="1400" dirty="0"/>
              <a:t>	</a:t>
            </a:r>
            <a:r>
              <a:rPr lang="en-US" sz="1600" dirty="0" smtClean="0"/>
              <a:t>At the discretion of every project and even of every research team. It is not a 	requirement but if there are some specific aspects that the research teams believe are 	useful to track, the PMMT offers that possibility</a:t>
            </a:r>
            <a:endParaRPr lang="fr-FR" sz="1600" dirty="0"/>
          </a:p>
        </p:txBody>
      </p:sp>
    </p:spTree>
    <p:extLst>
      <p:ext uri="{BB962C8B-B14F-4D97-AF65-F5344CB8AC3E}">
        <p14:creationId xmlns:p14="http://schemas.microsoft.com/office/powerpoint/2010/main" val="9044296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hidden"/>
                                      </p:to>
                                    </p:set>
                                  </p:childTnLst>
                                </p:cTn>
                              </p:par>
                              <p:par>
                                <p:cTn id="7" presetID="1" presetClass="exit"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hidden"/>
                                      </p:to>
                                    </p:set>
                                  </p:childTnLst>
                                </p:cTn>
                              </p:par>
                            </p:childTnLst>
                          </p:cTn>
                        </p:par>
                      </p:childTnLst>
                    </p:cTn>
                  </p:par>
                  <p:par>
                    <p:cTn id="9" fill="hold">
                      <p:stCondLst>
                        <p:cond delay="indefinite"/>
                      </p:stCondLst>
                      <p:childTnLst>
                        <p:par>
                          <p:cTn id="10" fill="hold">
                            <p:stCondLst>
                              <p:cond delay="0"/>
                            </p:stCondLst>
                            <p:childTnLst>
                              <p:par>
                                <p:cTn id="11" presetID="1" presetClass="exit" presetSubtype="0" fill="hold" nodeType="clickEffect">
                                  <p:stCondLst>
                                    <p:cond delay="0"/>
                                  </p:stCondLst>
                                  <p:childTnLst>
                                    <p:set>
                                      <p:cBhvr>
                                        <p:cTn id="12" dur="1" fill="hold">
                                          <p:stCondLst>
                                            <p:cond delay="0"/>
                                          </p:stCondLst>
                                        </p:cTn>
                                        <p:tgtEl>
                                          <p:spTgt spid="3">
                                            <p:txEl>
                                              <p:pRg st="6" end="6"/>
                                            </p:txEl>
                                          </p:spTgt>
                                        </p:tgtEl>
                                        <p:attrNameLst>
                                          <p:attrName>style.visibility</p:attrName>
                                        </p:attrNameLst>
                                      </p:cBhvr>
                                      <p:to>
                                        <p:strVal val="hidden"/>
                                      </p:to>
                                    </p:set>
                                  </p:childTnLst>
                                </p:cTn>
                              </p:par>
                              <p:par>
                                <p:cTn id="13" presetID="1" presetClass="exit" presetSubtype="0" fill="hold" nodeType="withEffect">
                                  <p:stCondLst>
                                    <p:cond delay="0"/>
                                  </p:stCondLst>
                                  <p:childTnLst>
                                    <p:set>
                                      <p:cBhvr>
                                        <p:cTn id="14" dur="1" fill="hold">
                                          <p:stCondLst>
                                            <p:cond delay="0"/>
                                          </p:stCondLst>
                                        </p:cTn>
                                        <p:tgtEl>
                                          <p:spTgt spid="3">
                                            <p:txEl>
                                              <p:pRg st="7" end="7"/>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a:spLocks noGrp="1"/>
          </p:cNvSpPr>
          <p:nvPr>
            <p:ph type="title"/>
          </p:nvPr>
        </p:nvSpPr>
        <p:spPr>
          <a:xfrm>
            <a:off x="1108385" y="274638"/>
            <a:ext cx="8229600" cy="1143000"/>
          </a:xfrm>
        </p:spPr>
        <p:txBody>
          <a:bodyPr/>
          <a:lstStyle/>
          <a:p>
            <a:r>
              <a:rPr lang="en-US" sz="4400" dirty="0" err="1" smtClean="0">
                <a:solidFill>
                  <a:schemeClr val="bg1"/>
                </a:solidFill>
              </a:rPr>
              <a:t>FtF</a:t>
            </a:r>
            <a:r>
              <a:rPr lang="en-US" sz="4400" dirty="0" smtClean="0">
                <a:solidFill>
                  <a:schemeClr val="bg1"/>
                </a:solidFill>
              </a:rPr>
              <a:t> intro</a:t>
            </a:r>
            <a:endParaRPr lang="en-US" sz="4400" dirty="0">
              <a:solidFill>
                <a:schemeClr val="bg1"/>
              </a:solidFill>
            </a:endParaRPr>
          </a:p>
        </p:txBody>
      </p:sp>
      <p:pic>
        <p:nvPicPr>
          <p:cNvPr id="2" name="Picture 1"/>
          <p:cNvPicPr>
            <a:picLocks noChangeAspect="1"/>
          </p:cNvPicPr>
          <p:nvPr/>
        </p:nvPicPr>
        <p:blipFill>
          <a:blip r:embed="rId2"/>
          <a:stretch>
            <a:fillRect/>
          </a:stretch>
        </p:blipFill>
        <p:spPr>
          <a:xfrm>
            <a:off x="835187" y="1580567"/>
            <a:ext cx="7305675" cy="4667250"/>
          </a:xfrm>
          <a:prstGeom prst="rect">
            <a:avLst/>
          </a:prstGeom>
        </p:spPr>
      </p:pic>
      <p:sp>
        <p:nvSpPr>
          <p:cNvPr id="3" name="Oval 2"/>
          <p:cNvSpPr/>
          <p:nvPr/>
        </p:nvSpPr>
        <p:spPr>
          <a:xfrm>
            <a:off x="625152" y="3629608"/>
            <a:ext cx="1231640" cy="2907458"/>
          </a:xfrm>
          <a:prstGeom prst="ellipse">
            <a:avLst/>
          </a:prstGeom>
          <a:noFill/>
          <a:ln w="38100">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a:p>
            <a:pPr algn="ctr"/>
            <a:endParaRPr lang="en-US" dirty="0"/>
          </a:p>
          <a:p>
            <a:pPr algn="ctr"/>
            <a:endParaRPr lang="en-US" b="1" dirty="0" smtClean="0">
              <a:solidFill>
                <a:schemeClr val="accent4">
                  <a:lumMod val="75000"/>
                </a:schemeClr>
              </a:solidFill>
            </a:endParaRPr>
          </a:p>
          <a:p>
            <a:pPr algn="ctr"/>
            <a:r>
              <a:rPr lang="en-US" b="1" dirty="0" smtClean="0">
                <a:solidFill>
                  <a:schemeClr val="accent4">
                    <a:lumMod val="75000"/>
                  </a:schemeClr>
                </a:solidFill>
              </a:rPr>
              <a:t>Africa RISING</a:t>
            </a:r>
            <a:endParaRPr lang="fr-FR" b="1" dirty="0">
              <a:solidFill>
                <a:schemeClr val="accent4">
                  <a:lumMod val="75000"/>
                </a:schemeClr>
              </a:solidFill>
            </a:endParaRPr>
          </a:p>
        </p:txBody>
      </p:sp>
    </p:spTree>
    <p:extLst>
      <p:ext uri="{BB962C8B-B14F-4D97-AF65-F5344CB8AC3E}">
        <p14:creationId xmlns:p14="http://schemas.microsoft.com/office/powerpoint/2010/main" val="28395281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78695"/>
            <a:ext cx="8229600" cy="1143000"/>
          </a:xfrm>
        </p:spPr>
        <p:txBody>
          <a:bodyPr/>
          <a:lstStyle/>
          <a:p>
            <a:r>
              <a:rPr lang="en-US" sz="3600" dirty="0" smtClean="0">
                <a:solidFill>
                  <a:schemeClr val="bg1"/>
                </a:solidFill>
              </a:rPr>
              <a:t>AR </a:t>
            </a:r>
            <a:r>
              <a:rPr lang="en-US" sz="3600" dirty="0" err="1" smtClean="0">
                <a:solidFill>
                  <a:schemeClr val="bg1"/>
                </a:solidFill>
              </a:rPr>
              <a:t>FtF</a:t>
            </a:r>
            <a:r>
              <a:rPr lang="en-US" sz="3600" dirty="0" smtClean="0">
                <a:solidFill>
                  <a:schemeClr val="bg1"/>
                </a:solidFill>
              </a:rPr>
              <a:t> Indicators</a:t>
            </a:r>
            <a:endParaRPr lang="fr-FR" sz="3600" dirty="0">
              <a:solidFill>
                <a:schemeClr val="bg1"/>
              </a:solidFill>
            </a:endParaRPr>
          </a:p>
        </p:txBody>
      </p:sp>
      <p:sp>
        <p:nvSpPr>
          <p:cNvPr id="5" name="Content Placeholder 4"/>
          <p:cNvSpPr>
            <a:spLocks noGrp="1"/>
          </p:cNvSpPr>
          <p:nvPr>
            <p:ph idx="1"/>
          </p:nvPr>
        </p:nvSpPr>
        <p:spPr>
          <a:xfrm>
            <a:off x="457200" y="1320278"/>
            <a:ext cx="8229600" cy="667139"/>
          </a:xfrm>
        </p:spPr>
        <p:txBody>
          <a:bodyPr/>
          <a:lstStyle/>
          <a:p>
            <a:r>
              <a:rPr lang="en-US" sz="1600" dirty="0">
                <a:solidFill>
                  <a:schemeClr val="accent4"/>
                </a:solidFill>
              </a:rPr>
              <a:t>Number of </a:t>
            </a:r>
            <a:r>
              <a:rPr lang="en-US" sz="1600" b="1" dirty="0">
                <a:solidFill>
                  <a:schemeClr val="accent4"/>
                </a:solidFill>
              </a:rPr>
              <a:t>hectares under improved technologies </a:t>
            </a:r>
            <a:r>
              <a:rPr lang="en-US" sz="1600" dirty="0">
                <a:solidFill>
                  <a:schemeClr val="accent4"/>
                </a:solidFill>
              </a:rPr>
              <a:t>or management practices as a result of </a:t>
            </a:r>
            <a:r>
              <a:rPr lang="en-US" sz="1600" dirty="0" smtClean="0">
                <a:solidFill>
                  <a:schemeClr val="accent4"/>
                </a:solidFill>
              </a:rPr>
              <a:t>AR </a:t>
            </a:r>
            <a:r>
              <a:rPr lang="en-US" sz="1600" dirty="0">
                <a:solidFill>
                  <a:schemeClr val="accent4"/>
                </a:solidFill>
              </a:rPr>
              <a:t>assistance </a:t>
            </a:r>
            <a:endParaRPr lang="en-US" sz="1600" dirty="0" smtClean="0">
              <a:solidFill>
                <a:schemeClr val="accent4"/>
              </a:solidFill>
            </a:endParaRPr>
          </a:p>
        </p:txBody>
      </p:sp>
      <p:sp>
        <p:nvSpPr>
          <p:cNvPr id="6" name="Content Placeholder 4"/>
          <p:cNvSpPr txBox="1">
            <a:spLocks/>
          </p:cNvSpPr>
          <p:nvPr/>
        </p:nvSpPr>
        <p:spPr>
          <a:xfrm>
            <a:off x="457200" y="1852900"/>
            <a:ext cx="8229600" cy="667139"/>
          </a:xfrm>
          <a:prstGeom prst="rect">
            <a:avLst/>
          </a:prstGeom>
        </p:spPr>
        <p:txBody>
          <a:bodyPr/>
          <a:lstStyle>
            <a:lvl1pPr marL="342900" indent="-228600" algn="l" defTabSz="914400" rtl="0" eaLnBrk="1" latinLnBrk="0" hangingPunct="1">
              <a:spcBef>
                <a:spcPct val="20000"/>
              </a:spcBef>
              <a:buClr>
                <a:srgbClr val="156734"/>
              </a:buClr>
              <a:buFont typeface="Wingdings" pitchFamily="2" charset="2"/>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rgbClr val="156734"/>
              </a:buClr>
              <a:buFont typeface="Wingdings" pitchFamily="2" charset="2"/>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rgbClr val="156734"/>
              </a:buClr>
              <a:buFont typeface="Wingdings" pitchFamily="2" charset="2"/>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rgbClr val="156734"/>
              </a:buClr>
              <a:buFont typeface="Wingdings" pitchFamily="2" charset="2"/>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rgbClr val="156734"/>
              </a:buClr>
              <a:buFont typeface="Wingdings" pitchFamily="2" charset="2"/>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r>
              <a:rPr lang="en-US" sz="1600" dirty="0">
                <a:solidFill>
                  <a:schemeClr val="accent1"/>
                </a:solidFill>
              </a:rPr>
              <a:t>Number of </a:t>
            </a:r>
            <a:r>
              <a:rPr lang="en-US" sz="1600" b="1" dirty="0">
                <a:solidFill>
                  <a:schemeClr val="accent1"/>
                </a:solidFill>
              </a:rPr>
              <a:t>farmers and others who have applied new technologies </a:t>
            </a:r>
            <a:r>
              <a:rPr lang="en-US" sz="1600" dirty="0">
                <a:solidFill>
                  <a:schemeClr val="accent1"/>
                </a:solidFill>
              </a:rPr>
              <a:t>or management practices as a result of </a:t>
            </a:r>
            <a:r>
              <a:rPr lang="en-US" sz="1600" dirty="0" smtClean="0">
                <a:solidFill>
                  <a:schemeClr val="accent1"/>
                </a:solidFill>
              </a:rPr>
              <a:t>AR </a:t>
            </a:r>
            <a:r>
              <a:rPr lang="en-US" sz="1600" dirty="0">
                <a:solidFill>
                  <a:schemeClr val="accent1"/>
                </a:solidFill>
              </a:rPr>
              <a:t>assistance</a:t>
            </a:r>
            <a:endParaRPr lang="en-US" sz="1600" dirty="0" smtClean="0">
              <a:solidFill>
                <a:schemeClr val="accent1"/>
              </a:solidFill>
            </a:endParaRPr>
          </a:p>
        </p:txBody>
      </p:sp>
      <p:sp>
        <p:nvSpPr>
          <p:cNvPr id="7" name="Content Placeholder 4"/>
          <p:cNvSpPr txBox="1">
            <a:spLocks/>
          </p:cNvSpPr>
          <p:nvPr/>
        </p:nvSpPr>
        <p:spPr>
          <a:xfrm>
            <a:off x="457200" y="2366872"/>
            <a:ext cx="8229600" cy="667139"/>
          </a:xfrm>
          <a:prstGeom prst="rect">
            <a:avLst/>
          </a:prstGeom>
        </p:spPr>
        <p:txBody>
          <a:bodyPr/>
          <a:lstStyle>
            <a:lvl1pPr marL="342900" indent="-228600" algn="l" defTabSz="914400" rtl="0" eaLnBrk="1" latinLnBrk="0" hangingPunct="1">
              <a:spcBef>
                <a:spcPct val="20000"/>
              </a:spcBef>
              <a:buClr>
                <a:srgbClr val="156734"/>
              </a:buClr>
              <a:buFont typeface="Wingdings" pitchFamily="2" charset="2"/>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rgbClr val="156734"/>
              </a:buClr>
              <a:buFont typeface="Wingdings" pitchFamily="2" charset="2"/>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rgbClr val="156734"/>
              </a:buClr>
              <a:buFont typeface="Wingdings" pitchFamily="2" charset="2"/>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rgbClr val="156734"/>
              </a:buClr>
              <a:buFont typeface="Wingdings" pitchFamily="2" charset="2"/>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rgbClr val="156734"/>
              </a:buClr>
              <a:buFont typeface="Wingdings" pitchFamily="2" charset="2"/>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r>
              <a:rPr lang="en-US" sz="1600" dirty="0">
                <a:solidFill>
                  <a:schemeClr val="accent4"/>
                </a:solidFill>
              </a:rPr>
              <a:t>Number of </a:t>
            </a:r>
            <a:r>
              <a:rPr lang="en-US" sz="1600" b="1" dirty="0">
                <a:solidFill>
                  <a:schemeClr val="accent4"/>
                </a:solidFill>
              </a:rPr>
              <a:t>individuals</a:t>
            </a:r>
            <a:r>
              <a:rPr lang="en-US" sz="1600" dirty="0">
                <a:solidFill>
                  <a:schemeClr val="accent4"/>
                </a:solidFill>
              </a:rPr>
              <a:t> who have received USG supported short-term agricultural sector productivity or food security training </a:t>
            </a:r>
            <a:endParaRPr lang="en-US" sz="1600" dirty="0" smtClean="0">
              <a:solidFill>
                <a:schemeClr val="accent4"/>
              </a:solidFill>
            </a:endParaRPr>
          </a:p>
        </p:txBody>
      </p:sp>
      <p:sp>
        <p:nvSpPr>
          <p:cNvPr id="8" name="Content Placeholder 4"/>
          <p:cNvSpPr txBox="1">
            <a:spLocks/>
          </p:cNvSpPr>
          <p:nvPr/>
        </p:nvSpPr>
        <p:spPr>
          <a:xfrm>
            <a:off x="457200" y="2912707"/>
            <a:ext cx="8229600" cy="838189"/>
          </a:xfrm>
          <a:prstGeom prst="rect">
            <a:avLst/>
          </a:prstGeom>
        </p:spPr>
        <p:txBody>
          <a:bodyPr/>
          <a:lstStyle>
            <a:lvl1pPr marL="342900" indent="-228600" algn="l" defTabSz="914400" rtl="0" eaLnBrk="1" latinLnBrk="0" hangingPunct="1">
              <a:spcBef>
                <a:spcPct val="20000"/>
              </a:spcBef>
              <a:buClr>
                <a:srgbClr val="156734"/>
              </a:buClr>
              <a:buFont typeface="Wingdings" pitchFamily="2" charset="2"/>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rgbClr val="156734"/>
              </a:buClr>
              <a:buFont typeface="Wingdings" pitchFamily="2" charset="2"/>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rgbClr val="156734"/>
              </a:buClr>
              <a:buFont typeface="Wingdings" pitchFamily="2" charset="2"/>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rgbClr val="156734"/>
              </a:buClr>
              <a:buFont typeface="Wingdings" pitchFamily="2" charset="2"/>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rgbClr val="156734"/>
              </a:buClr>
              <a:buFont typeface="Wingdings" pitchFamily="2" charset="2"/>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r>
              <a:rPr lang="en-US" sz="1600" dirty="0">
                <a:solidFill>
                  <a:schemeClr val="accent1"/>
                </a:solidFill>
              </a:rPr>
              <a:t>Number of food security private enterprises (for profit), producers organizations, water users associations, women's groups, trade and business associations, and community-based organizations (CBOs) </a:t>
            </a:r>
            <a:r>
              <a:rPr lang="en-US" sz="1600" b="1" dirty="0">
                <a:solidFill>
                  <a:schemeClr val="accent1"/>
                </a:solidFill>
              </a:rPr>
              <a:t>receiving </a:t>
            </a:r>
            <a:r>
              <a:rPr lang="en-US" sz="1600" b="1" dirty="0" smtClean="0">
                <a:solidFill>
                  <a:schemeClr val="accent1"/>
                </a:solidFill>
              </a:rPr>
              <a:t>AR </a:t>
            </a:r>
            <a:r>
              <a:rPr lang="en-US" sz="1600" b="1" dirty="0">
                <a:solidFill>
                  <a:schemeClr val="accent1"/>
                </a:solidFill>
              </a:rPr>
              <a:t>assistance</a:t>
            </a:r>
            <a:endParaRPr lang="en-US" sz="1600" b="1" dirty="0" smtClean="0">
              <a:solidFill>
                <a:schemeClr val="accent1"/>
              </a:solidFill>
            </a:endParaRPr>
          </a:p>
        </p:txBody>
      </p:sp>
      <p:sp>
        <p:nvSpPr>
          <p:cNvPr id="9" name="Content Placeholder 4"/>
          <p:cNvSpPr txBox="1">
            <a:spLocks/>
          </p:cNvSpPr>
          <p:nvPr/>
        </p:nvSpPr>
        <p:spPr>
          <a:xfrm>
            <a:off x="457200" y="3746253"/>
            <a:ext cx="8229600" cy="387208"/>
          </a:xfrm>
          <a:prstGeom prst="rect">
            <a:avLst/>
          </a:prstGeom>
        </p:spPr>
        <p:txBody>
          <a:bodyPr/>
          <a:lstStyle>
            <a:lvl1pPr marL="342900" indent="-228600" algn="l" defTabSz="914400" rtl="0" eaLnBrk="1" latinLnBrk="0" hangingPunct="1">
              <a:spcBef>
                <a:spcPct val="20000"/>
              </a:spcBef>
              <a:buClr>
                <a:srgbClr val="156734"/>
              </a:buClr>
              <a:buFont typeface="Wingdings" pitchFamily="2" charset="2"/>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rgbClr val="156734"/>
              </a:buClr>
              <a:buFont typeface="Wingdings" pitchFamily="2" charset="2"/>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rgbClr val="156734"/>
              </a:buClr>
              <a:buFont typeface="Wingdings" pitchFamily="2" charset="2"/>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rgbClr val="156734"/>
              </a:buClr>
              <a:buFont typeface="Wingdings" pitchFamily="2" charset="2"/>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rgbClr val="156734"/>
              </a:buClr>
              <a:buFont typeface="Wingdings" pitchFamily="2" charset="2"/>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r>
              <a:rPr lang="en-US" sz="1600" dirty="0">
                <a:solidFill>
                  <a:schemeClr val="accent4"/>
                </a:solidFill>
              </a:rPr>
              <a:t>Number of </a:t>
            </a:r>
            <a:r>
              <a:rPr lang="en-US" sz="1600" b="1" dirty="0">
                <a:solidFill>
                  <a:schemeClr val="accent4"/>
                </a:solidFill>
              </a:rPr>
              <a:t>public-private partnerships </a:t>
            </a:r>
            <a:r>
              <a:rPr lang="en-US" sz="1600" dirty="0">
                <a:solidFill>
                  <a:schemeClr val="accent4"/>
                </a:solidFill>
              </a:rPr>
              <a:t>formed as a result of </a:t>
            </a:r>
            <a:r>
              <a:rPr lang="en-US" sz="1600" dirty="0" smtClean="0">
                <a:solidFill>
                  <a:schemeClr val="accent4"/>
                </a:solidFill>
              </a:rPr>
              <a:t>AR </a:t>
            </a:r>
            <a:r>
              <a:rPr lang="en-US" sz="1600" dirty="0">
                <a:solidFill>
                  <a:schemeClr val="accent4"/>
                </a:solidFill>
              </a:rPr>
              <a:t>assistance </a:t>
            </a:r>
            <a:endParaRPr lang="en-US" sz="1600" dirty="0" smtClean="0">
              <a:solidFill>
                <a:schemeClr val="accent4"/>
              </a:solidFill>
            </a:endParaRPr>
          </a:p>
        </p:txBody>
      </p:sp>
      <p:sp>
        <p:nvSpPr>
          <p:cNvPr id="10" name="Content Placeholder 4"/>
          <p:cNvSpPr txBox="1">
            <a:spLocks/>
          </p:cNvSpPr>
          <p:nvPr/>
        </p:nvSpPr>
        <p:spPr>
          <a:xfrm>
            <a:off x="457200" y="4068141"/>
            <a:ext cx="8229600" cy="578497"/>
          </a:xfrm>
          <a:prstGeom prst="rect">
            <a:avLst/>
          </a:prstGeom>
        </p:spPr>
        <p:txBody>
          <a:bodyPr/>
          <a:lstStyle>
            <a:lvl1pPr marL="342900" indent="-228600" algn="l" defTabSz="914400" rtl="0" eaLnBrk="1" latinLnBrk="0" hangingPunct="1">
              <a:spcBef>
                <a:spcPct val="20000"/>
              </a:spcBef>
              <a:buClr>
                <a:srgbClr val="156734"/>
              </a:buClr>
              <a:buFont typeface="Wingdings" pitchFamily="2" charset="2"/>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rgbClr val="156734"/>
              </a:buClr>
              <a:buFont typeface="Wingdings" pitchFamily="2" charset="2"/>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rgbClr val="156734"/>
              </a:buClr>
              <a:buFont typeface="Wingdings" pitchFamily="2" charset="2"/>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rgbClr val="156734"/>
              </a:buClr>
              <a:buFont typeface="Wingdings" pitchFamily="2" charset="2"/>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rgbClr val="156734"/>
              </a:buClr>
              <a:buFont typeface="Wingdings" pitchFamily="2" charset="2"/>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r>
              <a:rPr lang="en-US" sz="1600" dirty="0">
                <a:solidFill>
                  <a:schemeClr val="accent1"/>
                </a:solidFill>
              </a:rPr>
              <a:t>Number of members of </a:t>
            </a:r>
            <a:r>
              <a:rPr lang="en-US" sz="1600" b="1" dirty="0">
                <a:solidFill>
                  <a:schemeClr val="accent1"/>
                </a:solidFill>
              </a:rPr>
              <a:t>producer organizations and community based organizations </a:t>
            </a:r>
            <a:r>
              <a:rPr lang="en-US" sz="1600" dirty="0">
                <a:solidFill>
                  <a:schemeClr val="accent1"/>
                </a:solidFill>
              </a:rPr>
              <a:t>receiving </a:t>
            </a:r>
            <a:r>
              <a:rPr lang="en-US" sz="1600" dirty="0" smtClean="0">
                <a:solidFill>
                  <a:schemeClr val="accent1"/>
                </a:solidFill>
              </a:rPr>
              <a:t>AR </a:t>
            </a:r>
            <a:r>
              <a:rPr lang="en-US" sz="1600" dirty="0">
                <a:solidFill>
                  <a:schemeClr val="accent1"/>
                </a:solidFill>
              </a:rPr>
              <a:t>assistance </a:t>
            </a:r>
            <a:endParaRPr lang="en-US" sz="1600" dirty="0" smtClean="0">
              <a:solidFill>
                <a:schemeClr val="accent1"/>
              </a:solidFill>
            </a:endParaRPr>
          </a:p>
        </p:txBody>
      </p:sp>
      <p:sp>
        <p:nvSpPr>
          <p:cNvPr id="11" name="Content Placeholder 4"/>
          <p:cNvSpPr txBox="1">
            <a:spLocks/>
          </p:cNvSpPr>
          <p:nvPr/>
        </p:nvSpPr>
        <p:spPr>
          <a:xfrm>
            <a:off x="457200" y="4646647"/>
            <a:ext cx="8229600" cy="578497"/>
          </a:xfrm>
          <a:prstGeom prst="rect">
            <a:avLst/>
          </a:prstGeom>
        </p:spPr>
        <p:txBody>
          <a:bodyPr/>
          <a:lstStyle>
            <a:lvl1pPr marL="342900" indent="-228600" algn="l" defTabSz="914400" rtl="0" eaLnBrk="1" latinLnBrk="0" hangingPunct="1">
              <a:spcBef>
                <a:spcPct val="20000"/>
              </a:spcBef>
              <a:buClr>
                <a:srgbClr val="156734"/>
              </a:buClr>
              <a:buFont typeface="Wingdings" pitchFamily="2" charset="2"/>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rgbClr val="156734"/>
              </a:buClr>
              <a:buFont typeface="Wingdings" pitchFamily="2" charset="2"/>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rgbClr val="156734"/>
              </a:buClr>
              <a:buFont typeface="Wingdings" pitchFamily="2" charset="2"/>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rgbClr val="156734"/>
              </a:buClr>
              <a:buFont typeface="Wingdings" pitchFamily="2" charset="2"/>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rgbClr val="156734"/>
              </a:buClr>
              <a:buFont typeface="Wingdings" pitchFamily="2" charset="2"/>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r>
              <a:rPr lang="en-US" sz="1600" dirty="0">
                <a:solidFill>
                  <a:schemeClr val="accent4"/>
                </a:solidFill>
              </a:rPr>
              <a:t>Number of new technologies or management practices in one of the following </a:t>
            </a:r>
            <a:r>
              <a:rPr lang="en-US" sz="1600" b="1" dirty="0">
                <a:solidFill>
                  <a:schemeClr val="accent4"/>
                </a:solidFill>
              </a:rPr>
              <a:t>phases of development</a:t>
            </a:r>
            <a:r>
              <a:rPr lang="en-US" sz="1600" dirty="0">
                <a:solidFill>
                  <a:schemeClr val="accent4"/>
                </a:solidFill>
              </a:rPr>
              <a:t>: (Phase I/II/III)</a:t>
            </a:r>
            <a:endParaRPr lang="en-US" sz="1600" dirty="0" smtClean="0">
              <a:solidFill>
                <a:schemeClr val="accent4"/>
              </a:solidFill>
            </a:endParaRPr>
          </a:p>
        </p:txBody>
      </p:sp>
      <p:sp>
        <p:nvSpPr>
          <p:cNvPr id="12" name="Content Placeholder 4"/>
          <p:cNvSpPr txBox="1">
            <a:spLocks/>
          </p:cNvSpPr>
          <p:nvPr/>
        </p:nvSpPr>
        <p:spPr>
          <a:xfrm>
            <a:off x="457200" y="5234474"/>
            <a:ext cx="8229600" cy="793105"/>
          </a:xfrm>
          <a:prstGeom prst="rect">
            <a:avLst/>
          </a:prstGeom>
        </p:spPr>
        <p:txBody>
          <a:bodyPr/>
          <a:lstStyle>
            <a:lvl1pPr marL="342900" indent="-228600" algn="l" defTabSz="914400" rtl="0" eaLnBrk="1" latinLnBrk="0" hangingPunct="1">
              <a:spcBef>
                <a:spcPct val="20000"/>
              </a:spcBef>
              <a:buClr>
                <a:srgbClr val="156734"/>
              </a:buClr>
              <a:buFont typeface="Wingdings" pitchFamily="2" charset="2"/>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rgbClr val="156734"/>
              </a:buClr>
              <a:buFont typeface="Wingdings" pitchFamily="2" charset="2"/>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rgbClr val="156734"/>
              </a:buClr>
              <a:buFont typeface="Wingdings" pitchFamily="2" charset="2"/>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rgbClr val="156734"/>
              </a:buClr>
              <a:buFont typeface="Wingdings" pitchFamily="2" charset="2"/>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rgbClr val="156734"/>
              </a:buClr>
              <a:buFont typeface="Wingdings" pitchFamily="2" charset="2"/>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r>
              <a:rPr lang="en-US" sz="1600" dirty="0">
                <a:solidFill>
                  <a:schemeClr val="accent1"/>
                </a:solidFill>
              </a:rPr>
              <a:t>Number of private enterprises (for profit), producers organizations, water users associations, women's groups, trade and business associations, and community-based organizations (CBOs) that applied </a:t>
            </a:r>
            <a:r>
              <a:rPr lang="en-US" sz="1600" b="1" dirty="0">
                <a:solidFill>
                  <a:schemeClr val="accent1"/>
                </a:solidFill>
              </a:rPr>
              <a:t>new technologies or management practices </a:t>
            </a:r>
            <a:r>
              <a:rPr lang="en-US" sz="1600" dirty="0">
                <a:solidFill>
                  <a:schemeClr val="accent1"/>
                </a:solidFill>
              </a:rPr>
              <a:t>as a result of </a:t>
            </a:r>
            <a:r>
              <a:rPr lang="en-US" sz="1600" dirty="0" smtClean="0">
                <a:solidFill>
                  <a:schemeClr val="accent1"/>
                </a:solidFill>
              </a:rPr>
              <a:t>AR </a:t>
            </a:r>
            <a:r>
              <a:rPr lang="en-US" sz="1600" dirty="0">
                <a:solidFill>
                  <a:schemeClr val="accent1"/>
                </a:solidFill>
              </a:rPr>
              <a:t>assistance </a:t>
            </a:r>
            <a:endParaRPr lang="en-US" sz="1600" dirty="0" smtClean="0">
              <a:solidFill>
                <a:schemeClr val="accent1"/>
              </a:solidFill>
            </a:endParaRPr>
          </a:p>
        </p:txBody>
      </p:sp>
      <p:sp>
        <p:nvSpPr>
          <p:cNvPr id="13" name="Content Placeholder 4"/>
          <p:cNvSpPr txBox="1">
            <a:spLocks/>
          </p:cNvSpPr>
          <p:nvPr/>
        </p:nvSpPr>
        <p:spPr>
          <a:xfrm>
            <a:off x="457200" y="6105337"/>
            <a:ext cx="8229600" cy="578497"/>
          </a:xfrm>
          <a:prstGeom prst="rect">
            <a:avLst/>
          </a:prstGeom>
        </p:spPr>
        <p:txBody>
          <a:bodyPr/>
          <a:lstStyle>
            <a:lvl1pPr marL="342900" indent="-228600" algn="l" defTabSz="914400" rtl="0" eaLnBrk="1" latinLnBrk="0" hangingPunct="1">
              <a:spcBef>
                <a:spcPct val="20000"/>
              </a:spcBef>
              <a:buClr>
                <a:srgbClr val="156734"/>
              </a:buClr>
              <a:buFont typeface="Wingdings" pitchFamily="2" charset="2"/>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rgbClr val="156734"/>
              </a:buClr>
              <a:buFont typeface="Wingdings" pitchFamily="2" charset="2"/>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rgbClr val="156734"/>
              </a:buClr>
              <a:buFont typeface="Wingdings" pitchFamily="2" charset="2"/>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rgbClr val="156734"/>
              </a:buClr>
              <a:buFont typeface="Wingdings" pitchFamily="2" charset="2"/>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rgbClr val="156734"/>
              </a:buClr>
              <a:buFont typeface="Wingdings" pitchFamily="2" charset="2"/>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r>
              <a:rPr lang="en-US" sz="1600" dirty="0">
                <a:solidFill>
                  <a:schemeClr val="accent4"/>
                </a:solidFill>
              </a:rPr>
              <a:t>Number of </a:t>
            </a:r>
            <a:r>
              <a:rPr lang="en-US" sz="1600" b="1" dirty="0">
                <a:solidFill>
                  <a:schemeClr val="accent4"/>
                </a:solidFill>
              </a:rPr>
              <a:t>Policies/Regulations/Administrative Procedures </a:t>
            </a:r>
            <a:r>
              <a:rPr lang="en-US" sz="1600" dirty="0">
                <a:solidFill>
                  <a:schemeClr val="accent4"/>
                </a:solidFill>
              </a:rPr>
              <a:t>in each of the following stages of development as a result of </a:t>
            </a:r>
            <a:r>
              <a:rPr lang="en-US" sz="1600" dirty="0" smtClean="0">
                <a:solidFill>
                  <a:schemeClr val="accent4"/>
                </a:solidFill>
              </a:rPr>
              <a:t>AR </a:t>
            </a:r>
            <a:r>
              <a:rPr lang="en-US" sz="1600" dirty="0">
                <a:solidFill>
                  <a:schemeClr val="accent4"/>
                </a:solidFill>
              </a:rPr>
              <a:t>assistance in each case</a:t>
            </a:r>
            <a:endParaRPr lang="en-US" sz="1600" dirty="0" smtClean="0">
              <a:solidFill>
                <a:schemeClr val="accent4"/>
              </a:solidFill>
            </a:endParaRPr>
          </a:p>
        </p:txBody>
      </p:sp>
    </p:spTree>
    <p:extLst>
      <p:ext uri="{BB962C8B-B14F-4D97-AF65-F5344CB8AC3E}">
        <p14:creationId xmlns:p14="http://schemas.microsoft.com/office/powerpoint/2010/main" val="25366195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p:bldP spid="11" grpId="0"/>
      <p:bldP spid="12" grpId="0"/>
      <p:bldP spid="1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78695"/>
            <a:ext cx="8229600" cy="1143000"/>
          </a:xfrm>
        </p:spPr>
        <p:txBody>
          <a:bodyPr/>
          <a:lstStyle/>
          <a:p>
            <a:r>
              <a:rPr lang="en-US" sz="3600" dirty="0" smtClean="0">
                <a:solidFill>
                  <a:schemeClr val="bg1"/>
                </a:solidFill>
              </a:rPr>
              <a:t>When to collect them</a:t>
            </a:r>
            <a:endParaRPr lang="fr-FR" sz="3600" dirty="0">
              <a:solidFill>
                <a:schemeClr val="bg1"/>
              </a:solidFill>
            </a:endParaRPr>
          </a:p>
        </p:txBody>
      </p:sp>
      <p:sp>
        <p:nvSpPr>
          <p:cNvPr id="3" name="Content Placeholder 2"/>
          <p:cNvSpPr>
            <a:spLocks noGrp="1"/>
          </p:cNvSpPr>
          <p:nvPr>
            <p:ph idx="1"/>
          </p:nvPr>
        </p:nvSpPr>
        <p:spPr/>
        <p:txBody>
          <a:bodyPr/>
          <a:lstStyle/>
          <a:p>
            <a:pPr lvl="1"/>
            <a:r>
              <a:rPr lang="en-US" b="1" dirty="0" smtClean="0"/>
              <a:t>When to collect them</a:t>
            </a:r>
            <a:r>
              <a:rPr lang="en-US" dirty="0" smtClean="0"/>
              <a:t>: </a:t>
            </a:r>
          </a:p>
          <a:p>
            <a:pPr marL="411480" lvl="1" indent="0">
              <a:buNone/>
            </a:pPr>
            <a:r>
              <a:rPr lang="en-US" dirty="0" smtClean="0"/>
              <a:t>USAID requires the data sharing once per year, but the numbers are recorder by seasons, therefore it would be optimal to enter them in the PMMT twice a year (after each season).</a:t>
            </a:r>
          </a:p>
          <a:p>
            <a:pPr marL="411480" lvl="1" indent="0">
              <a:buNone/>
            </a:pPr>
            <a:endParaRPr lang="en-US" dirty="0"/>
          </a:p>
          <a:p>
            <a:pPr lvl="1"/>
            <a:r>
              <a:rPr lang="en-US" b="1" dirty="0" smtClean="0"/>
              <a:t>When are they due:</a:t>
            </a:r>
          </a:p>
          <a:p>
            <a:pPr marL="411480" lvl="1" indent="0">
              <a:buNone/>
            </a:pPr>
            <a:r>
              <a:rPr lang="en-US" dirty="0" smtClean="0">
                <a:solidFill>
                  <a:srgbClr val="C00000"/>
                </a:solidFill>
              </a:rPr>
              <a:t>Every year at the beginning of October! </a:t>
            </a:r>
            <a:r>
              <a:rPr lang="en-US" dirty="0" smtClean="0"/>
              <a:t>This is a strict deadline set by USAID</a:t>
            </a:r>
          </a:p>
          <a:p>
            <a:pPr marL="411480" lvl="1" indent="0">
              <a:buNone/>
            </a:pPr>
            <a:endParaRPr lang="en-US" dirty="0"/>
          </a:p>
          <a:p>
            <a:pPr lvl="1"/>
            <a:r>
              <a:rPr lang="en-US" b="1" dirty="0" smtClean="0"/>
              <a:t>Targets:</a:t>
            </a:r>
          </a:p>
          <a:p>
            <a:pPr marL="411480" lvl="1" indent="0">
              <a:buNone/>
            </a:pPr>
            <a:r>
              <a:rPr lang="en-US" dirty="0" smtClean="0"/>
              <a:t>While compiling the data from the current season the researchers are asked to provide targets for the next season, which will then be compared with the actual numbers that will be achieved</a:t>
            </a:r>
            <a:r>
              <a:rPr lang="en-US" dirty="0" smtClean="0"/>
              <a:t>. Whenever the targets </a:t>
            </a:r>
            <a:r>
              <a:rPr lang="en-US" dirty="0" smtClean="0"/>
              <a:t>differ from the actual numbers by more than 10%, researchers are required to submit a brief explanation of the discrepancy. </a:t>
            </a:r>
            <a:endParaRPr lang="en-US" dirty="0" smtClean="0"/>
          </a:p>
        </p:txBody>
      </p:sp>
    </p:spTree>
    <p:extLst>
      <p:ext uri="{BB962C8B-B14F-4D97-AF65-F5344CB8AC3E}">
        <p14:creationId xmlns:p14="http://schemas.microsoft.com/office/powerpoint/2010/main" val="238701440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934616" y="1815582"/>
            <a:ext cx="7772400" cy="838200"/>
          </a:xfrm>
        </p:spPr>
        <p:txBody>
          <a:bodyPr/>
          <a:lstStyle/>
          <a:p>
            <a:r>
              <a:rPr lang="en-US" sz="1800" b="1" dirty="0" err="1" smtClean="0"/>
              <a:t>FtF</a:t>
            </a:r>
            <a:r>
              <a:rPr lang="en-US" sz="1800" b="1" dirty="0" smtClean="0"/>
              <a:t> indicators can be collected in 2 ways:</a:t>
            </a:r>
          </a:p>
          <a:p>
            <a:endParaRPr lang="en-US" sz="1800" dirty="0"/>
          </a:p>
          <a:p>
            <a:endParaRPr lang="en-US" sz="1800" dirty="0" smtClean="0"/>
          </a:p>
          <a:p>
            <a:pPr marL="400050" indent="-285750">
              <a:buFont typeface="Arial" panose="020B0604020202020204" pitchFamily="34" charset="0"/>
              <a:buChar char="•"/>
            </a:pPr>
            <a:r>
              <a:rPr lang="en-US" sz="1800" dirty="0" smtClean="0"/>
              <a:t>Preferred way: </a:t>
            </a:r>
            <a:r>
              <a:rPr lang="en-US" sz="1800" dirty="0" smtClean="0"/>
              <a:t>directly through </a:t>
            </a:r>
            <a:r>
              <a:rPr lang="en-US" sz="1800" dirty="0" smtClean="0"/>
              <a:t>the Project Mapping and Monitoring Tool (PMMT)</a:t>
            </a:r>
          </a:p>
          <a:p>
            <a:pPr marL="400050" indent="-285750">
              <a:buFont typeface="Arial" panose="020B0604020202020204" pitchFamily="34" charset="0"/>
              <a:buChar char="•"/>
            </a:pPr>
            <a:endParaRPr lang="en-US" sz="1800" dirty="0"/>
          </a:p>
          <a:p>
            <a:pPr marL="400050" indent="-285750">
              <a:buFont typeface="Arial" panose="020B0604020202020204" pitchFamily="34" charset="0"/>
              <a:buChar char="•"/>
            </a:pPr>
            <a:r>
              <a:rPr lang="en-US" sz="1800" dirty="0" smtClean="0"/>
              <a:t>If no/bad internet connection: Through the Excel household and community </a:t>
            </a:r>
            <a:r>
              <a:rPr lang="en-US" sz="1800" dirty="0" smtClean="0"/>
              <a:t>templates first, and then inputted into the PMMT once a good connection is available.</a:t>
            </a:r>
            <a:endParaRPr lang="en-US" sz="1800" dirty="0" smtClean="0"/>
          </a:p>
          <a:p>
            <a:pPr marL="400050" indent="-285750">
              <a:buFont typeface="Arial" panose="020B0604020202020204" pitchFamily="34" charset="0"/>
              <a:buChar char="•"/>
            </a:pPr>
            <a:endParaRPr lang="en-US" sz="1800" dirty="0"/>
          </a:p>
          <a:p>
            <a:pPr marL="400050" indent="-285750">
              <a:buFont typeface="Arial" panose="020B0604020202020204" pitchFamily="34" charset="0"/>
              <a:buChar char="•"/>
            </a:pPr>
            <a:endParaRPr lang="en-US" sz="1800" dirty="0" smtClean="0"/>
          </a:p>
          <a:p>
            <a:r>
              <a:rPr lang="en-US" sz="1800" b="1" dirty="0" smtClean="0">
                <a:solidFill>
                  <a:schemeClr val="accent1"/>
                </a:solidFill>
              </a:rPr>
              <a:t>…We will cover both methods during this training!</a:t>
            </a:r>
            <a:endParaRPr lang="fr-FR" sz="1800" b="1" dirty="0">
              <a:solidFill>
                <a:schemeClr val="accent1"/>
              </a:solidFill>
            </a:endParaRPr>
          </a:p>
        </p:txBody>
      </p:sp>
      <p:sp>
        <p:nvSpPr>
          <p:cNvPr id="3" name="Title 1"/>
          <p:cNvSpPr txBox="1">
            <a:spLocks/>
          </p:cNvSpPr>
          <p:nvPr/>
        </p:nvSpPr>
        <p:spPr>
          <a:xfrm>
            <a:off x="914400" y="78695"/>
            <a:ext cx="8229600" cy="1143000"/>
          </a:xfrm>
          <a:prstGeom prst="rect">
            <a:avLst/>
          </a:prstGeom>
        </p:spPr>
        <p:txBody>
          <a:bodyPr/>
          <a:lstStyle>
            <a:lvl1pPr algn="l" defTabSz="914400" rtl="0" eaLnBrk="1" latinLnBrk="0" hangingPunct="1">
              <a:spcBef>
                <a:spcPct val="0"/>
              </a:spcBef>
              <a:buNone/>
              <a:defRPr sz="4600" kern="1200" cap="none" spc="-100" baseline="0">
                <a:ln>
                  <a:noFill/>
                </a:ln>
                <a:solidFill>
                  <a:schemeClr val="tx2"/>
                </a:solidFill>
                <a:effectLst/>
                <a:latin typeface="+mn-lt"/>
                <a:ea typeface="+mj-ea"/>
                <a:cs typeface="+mj-cs"/>
              </a:defRPr>
            </a:lvl1pPr>
          </a:lstStyle>
          <a:p>
            <a:r>
              <a:rPr lang="en-US" sz="3600" dirty="0" smtClean="0">
                <a:solidFill>
                  <a:schemeClr val="bg1"/>
                </a:solidFill>
              </a:rPr>
              <a:t>How to collect them</a:t>
            </a:r>
            <a:endParaRPr lang="fr-FR" sz="3600" dirty="0">
              <a:solidFill>
                <a:schemeClr val="bg1"/>
              </a:solidFill>
            </a:endParaRPr>
          </a:p>
        </p:txBody>
      </p:sp>
    </p:spTree>
    <p:extLst>
      <p:ext uri="{BB962C8B-B14F-4D97-AF65-F5344CB8AC3E}">
        <p14:creationId xmlns:p14="http://schemas.microsoft.com/office/powerpoint/2010/main" val="240242392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1175" y="2665445"/>
            <a:ext cx="8229600" cy="1143000"/>
          </a:xfrm>
        </p:spPr>
        <p:txBody>
          <a:bodyPr/>
          <a:lstStyle/>
          <a:p>
            <a:r>
              <a:rPr lang="en-US" dirty="0" smtClean="0"/>
              <a:t>The </a:t>
            </a:r>
            <a:r>
              <a:rPr lang="en-US" dirty="0" err="1" smtClean="0"/>
              <a:t>FtF</a:t>
            </a:r>
            <a:r>
              <a:rPr lang="en-US" dirty="0" smtClean="0"/>
              <a:t> Indicators one by one</a:t>
            </a:r>
            <a:endParaRPr lang="fr-FR" dirty="0"/>
          </a:p>
        </p:txBody>
      </p:sp>
    </p:spTree>
    <p:extLst>
      <p:ext uri="{BB962C8B-B14F-4D97-AF65-F5344CB8AC3E}">
        <p14:creationId xmlns:p14="http://schemas.microsoft.com/office/powerpoint/2010/main" val="424251689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5111" y="1524326"/>
            <a:ext cx="8229600" cy="719072"/>
          </a:xfrm>
        </p:spPr>
        <p:txBody>
          <a:bodyPr/>
          <a:lstStyle/>
          <a:p>
            <a:r>
              <a:rPr lang="en-US" sz="1800" dirty="0"/>
              <a:t>Number of </a:t>
            </a:r>
            <a:r>
              <a:rPr lang="en-US" sz="1800" b="1" dirty="0"/>
              <a:t>hectares under improved technologies</a:t>
            </a:r>
            <a:r>
              <a:rPr lang="en-US" sz="1800" dirty="0"/>
              <a:t> or management practices as a result of </a:t>
            </a:r>
            <a:r>
              <a:rPr lang="en-US" sz="1800" dirty="0" smtClean="0"/>
              <a:t>AR assistance </a:t>
            </a:r>
            <a:endParaRPr lang="fr-FR" sz="1800" dirty="0"/>
          </a:p>
        </p:txBody>
      </p:sp>
      <p:graphicFrame>
        <p:nvGraphicFramePr>
          <p:cNvPr id="6" name="Table 5"/>
          <p:cNvGraphicFramePr>
            <a:graphicFrameLocks noGrp="1"/>
          </p:cNvGraphicFramePr>
          <p:nvPr>
            <p:extLst>
              <p:ext uri="{D42A27DB-BD31-4B8C-83A1-F6EECF244321}">
                <p14:modId xmlns:p14="http://schemas.microsoft.com/office/powerpoint/2010/main" val="420865536"/>
              </p:ext>
            </p:extLst>
          </p:nvPr>
        </p:nvGraphicFramePr>
        <p:xfrm>
          <a:off x="485193" y="2251562"/>
          <a:ext cx="2628901" cy="4006215"/>
        </p:xfrm>
        <a:graphic>
          <a:graphicData uri="http://schemas.openxmlformats.org/drawingml/2006/table">
            <a:tbl>
              <a:tblPr>
                <a:tableStyleId>{1E171933-4619-4E11-9A3F-F7608DF75F80}</a:tableStyleId>
              </a:tblPr>
              <a:tblGrid>
                <a:gridCol w="2628901"/>
              </a:tblGrid>
              <a:tr h="161925">
                <a:tc>
                  <a:txBody>
                    <a:bodyPr/>
                    <a:lstStyle/>
                    <a:p>
                      <a:pPr algn="ctr" fontAlgn="ctr"/>
                      <a:r>
                        <a:rPr lang="fr-FR" sz="1400" b="1" u="none" strike="noStrike" dirty="0" smtClean="0">
                          <a:effectLst/>
                        </a:rPr>
                        <a:t>By</a:t>
                      </a:r>
                      <a:r>
                        <a:rPr lang="fr-FR" sz="1400" b="1" u="none" strike="noStrike" baseline="0" dirty="0" smtClean="0">
                          <a:effectLst/>
                        </a:rPr>
                        <a:t> </a:t>
                      </a:r>
                      <a:r>
                        <a:rPr lang="fr-FR" sz="1400" b="1" u="none" strike="noStrike" baseline="0" dirty="0" err="1" smtClean="0">
                          <a:effectLst/>
                        </a:rPr>
                        <a:t>t</a:t>
                      </a:r>
                      <a:r>
                        <a:rPr lang="fr-FR" sz="1400" b="1" u="none" strike="noStrike" dirty="0" err="1" smtClean="0">
                          <a:effectLst/>
                        </a:rPr>
                        <a:t>echnology</a:t>
                      </a:r>
                      <a:r>
                        <a:rPr lang="fr-FR" sz="1400" b="1" u="none" strike="noStrike" dirty="0" smtClean="0">
                          <a:effectLst/>
                        </a:rPr>
                        <a:t> type</a:t>
                      </a:r>
                    </a:p>
                  </a:txBody>
                  <a:tcPr marL="171450" marR="9525" marT="9525" marB="0" anchor="ctr"/>
                </a:tc>
              </a:tr>
              <a:tr h="295275">
                <a:tc>
                  <a:txBody>
                    <a:bodyPr/>
                    <a:lstStyle/>
                    <a:p>
                      <a:pPr algn="l" fontAlgn="ctr"/>
                      <a:r>
                        <a:rPr lang="fr-FR" sz="1100" u="none" strike="noStrike" dirty="0" err="1">
                          <a:effectLst/>
                        </a:rPr>
                        <a:t>crop</a:t>
                      </a:r>
                      <a:r>
                        <a:rPr lang="fr-FR" sz="1100" u="none" strike="noStrike" dirty="0">
                          <a:effectLst/>
                        </a:rPr>
                        <a:t> </a:t>
                      </a:r>
                      <a:r>
                        <a:rPr lang="fr-FR" sz="1100" u="none" strike="noStrike" dirty="0" err="1">
                          <a:effectLst/>
                        </a:rPr>
                        <a:t>genetics</a:t>
                      </a:r>
                      <a:r>
                        <a:rPr lang="fr-FR" sz="1100" u="none" strike="noStrike" dirty="0">
                          <a:effectLst/>
                        </a:rPr>
                        <a:t> (</a:t>
                      </a:r>
                      <a:r>
                        <a:rPr lang="fr-FR" sz="1100" u="none" strike="noStrike" dirty="0" err="1">
                          <a:effectLst/>
                        </a:rPr>
                        <a:t>maize</a:t>
                      </a:r>
                      <a:r>
                        <a:rPr lang="fr-FR" sz="1100" u="none" strike="noStrike" dirty="0">
                          <a:effectLst/>
                        </a:rPr>
                        <a:t>, </a:t>
                      </a:r>
                      <a:r>
                        <a:rPr lang="fr-FR" sz="1100" u="none" strike="noStrike" dirty="0" err="1">
                          <a:effectLst/>
                        </a:rPr>
                        <a:t>p'pea</a:t>
                      </a:r>
                      <a:r>
                        <a:rPr lang="fr-FR" sz="1100" u="none" strike="noStrike" dirty="0">
                          <a:effectLst/>
                        </a:rPr>
                        <a:t>, </a:t>
                      </a:r>
                      <a:r>
                        <a:rPr lang="fr-FR" sz="1100" u="none" strike="noStrike" dirty="0" err="1">
                          <a:effectLst/>
                        </a:rPr>
                        <a:t>sorghum</a:t>
                      </a:r>
                      <a:r>
                        <a:rPr lang="fr-FR" sz="1100" u="none" strike="noStrike" dirty="0">
                          <a:effectLst/>
                        </a:rPr>
                        <a:t>, bambara, g/</a:t>
                      </a:r>
                      <a:r>
                        <a:rPr lang="fr-FR" sz="1100" u="none" strike="noStrike" dirty="0" err="1">
                          <a:effectLst/>
                        </a:rPr>
                        <a:t>nut</a:t>
                      </a:r>
                      <a:r>
                        <a:rPr lang="fr-FR" sz="1100" u="none" strike="noStrike" dirty="0">
                          <a:effectLst/>
                        </a:rPr>
                        <a:t>, </a:t>
                      </a:r>
                      <a:r>
                        <a:rPr lang="fr-FR" sz="1100" u="none" strike="noStrike" dirty="0" err="1">
                          <a:effectLst/>
                        </a:rPr>
                        <a:t>livestock</a:t>
                      </a:r>
                      <a:r>
                        <a:rPr lang="fr-FR" sz="1100" u="none" strike="noStrike" dirty="0">
                          <a:effectLst/>
                        </a:rPr>
                        <a:t> forages</a:t>
                      </a:r>
                      <a:r>
                        <a:rPr lang="fr-FR" sz="1100" u="none" strike="noStrike" dirty="0" smtClean="0">
                          <a:effectLst/>
                        </a:rPr>
                        <a:t>)</a:t>
                      </a:r>
                    </a:p>
                    <a:p>
                      <a:pPr algn="l" fontAlgn="ctr"/>
                      <a:endParaRPr lang="fr-FR" sz="1100" b="0" i="0" u="none" strike="noStrike" dirty="0">
                        <a:solidFill>
                          <a:srgbClr val="000000"/>
                        </a:solidFill>
                        <a:effectLst/>
                        <a:latin typeface="Arial" panose="020B0604020202020204" pitchFamily="34" charset="0"/>
                      </a:endParaRPr>
                    </a:p>
                  </a:txBody>
                  <a:tcPr marL="342900" marR="9525" marT="9525" marB="0" anchor="ctr"/>
                </a:tc>
              </a:tr>
              <a:tr h="161925">
                <a:tc>
                  <a:txBody>
                    <a:bodyPr/>
                    <a:lstStyle/>
                    <a:p>
                      <a:pPr algn="l" fontAlgn="ctr"/>
                      <a:r>
                        <a:rPr lang="fr-FR" sz="1100" u="none" strike="noStrike" dirty="0" err="1">
                          <a:effectLst/>
                        </a:rPr>
                        <a:t>pest</a:t>
                      </a:r>
                      <a:r>
                        <a:rPr lang="fr-FR" sz="1100" u="none" strike="noStrike" dirty="0">
                          <a:effectLst/>
                        </a:rPr>
                        <a:t> </a:t>
                      </a:r>
                      <a:r>
                        <a:rPr lang="fr-FR" sz="1100" u="none" strike="noStrike" dirty="0" smtClean="0">
                          <a:effectLst/>
                        </a:rPr>
                        <a:t>management</a:t>
                      </a:r>
                    </a:p>
                    <a:p>
                      <a:pPr algn="l" fontAlgn="ctr"/>
                      <a:endParaRPr lang="fr-FR" sz="1100" b="0" i="0" u="none" strike="noStrike" dirty="0">
                        <a:solidFill>
                          <a:srgbClr val="000000"/>
                        </a:solidFill>
                        <a:effectLst/>
                        <a:latin typeface="Arial" panose="020B0604020202020204" pitchFamily="34" charset="0"/>
                      </a:endParaRPr>
                    </a:p>
                  </a:txBody>
                  <a:tcPr marL="342900" marR="9525" marT="9525" marB="0" anchor="ctr"/>
                </a:tc>
              </a:tr>
              <a:tr h="161925">
                <a:tc>
                  <a:txBody>
                    <a:bodyPr/>
                    <a:lstStyle/>
                    <a:p>
                      <a:pPr algn="l" fontAlgn="ctr"/>
                      <a:r>
                        <a:rPr lang="fr-FR" sz="1100" u="none" strike="noStrike" dirty="0" err="1">
                          <a:effectLst/>
                        </a:rPr>
                        <a:t>disease</a:t>
                      </a:r>
                      <a:r>
                        <a:rPr lang="fr-FR" sz="1100" u="none" strike="noStrike" dirty="0">
                          <a:effectLst/>
                        </a:rPr>
                        <a:t> management (MLN</a:t>
                      </a:r>
                      <a:r>
                        <a:rPr lang="fr-FR" sz="1100" u="none" strike="noStrike" dirty="0" smtClean="0">
                          <a:effectLst/>
                        </a:rPr>
                        <a:t>)</a:t>
                      </a:r>
                    </a:p>
                    <a:p>
                      <a:pPr algn="l" fontAlgn="ctr"/>
                      <a:endParaRPr lang="fr-FR" sz="1100" b="0" i="0" u="none" strike="noStrike" dirty="0">
                        <a:solidFill>
                          <a:srgbClr val="000000"/>
                        </a:solidFill>
                        <a:effectLst/>
                        <a:latin typeface="Arial" panose="020B0604020202020204" pitchFamily="34" charset="0"/>
                      </a:endParaRPr>
                    </a:p>
                  </a:txBody>
                  <a:tcPr marL="342900" marR="9525" marT="9525" marB="0" anchor="ctr"/>
                </a:tc>
              </a:tr>
              <a:tr h="161925">
                <a:tc>
                  <a:txBody>
                    <a:bodyPr/>
                    <a:lstStyle/>
                    <a:p>
                      <a:pPr algn="l" fontAlgn="ctr"/>
                      <a:r>
                        <a:rPr lang="fr-FR" sz="1100" u="none" strike="noStrike" dirty="0" err="1" smtClean="0">
                          <a:effectLst/>
                        </a:rPr>
                        <a:t>soil-related</a:t>
                      </a:r>
                      <a:endParaRPr lang="fr-FR" sz="1100" u="none" strike="noStrike" dirty="0" smtClean="0">
                        <a:effectLst/>
                      </a:endParaRPr>
                    </a:p>
                    <a:p>
                      <a:pPr algn="l" fontAlgn="ctr"/>
                      <a:endParaRPr lang="fr-FR" sz="1100" b="0" i="0" u="none" strike="noStrike" dirty="0">
                        <a:solidFill>
                          <a:srgbClr val="000000"/>
                        </a:solidFill>
                        <a:effectLst/>
                        <a:latin typeface="Arial" panose="020B0604020202020204" pitchFamily="34" charset="0"/>
                      </a:endParaRPr>
                    </a:p>
                  </a:txBody>
                  <a:tcPr marL="342900" marR="9525" marT="9525" marB="0" anchor="ctr"/>
                </a:tc>
              </a:tr>
              <a:tr h="161925">
                <a:tc>
                  <a:txBody>
                    <a:bodyPr/>
                    <a:lstStyle/>
                    <a:p>
                      <a:pPr algn="l" fontAlgn="ctr"/>
                      <a:r>
                        <a:rPr lang="fr-FR" sz="1100" u="none" strike="noStrike" dirty="0" smtClean="0">
                          <a:effectLst/>
                        </a:rPr>
                        <a:t>Irrigation</a:t>
                      </a:r>
                    </a:p>
                    <a:p>
                      <a:pPr algn="l" fontAlgn="ctr"/>
                      <a:endParaRPr lang="fr-FR" sz="1100" b="0" i="0" u="none" strike="noStrike" dirty="0">
                        <a:solidFill>
                          <a:srgbClr val="000000"/>
                        </a:solidFill>
                        <a:effectLst/>
                        <a:latin typeface="Arial" panose="020B0604020202020204" pitchFamily="34" charset="0"/>
                      </a:endParaRPr>
                    </a:p>
                  </a:txBody>
                  <a:tcPr marL="342900" marR="9525" marT="9525" marB="0" anchor="ctr"/>
                </a:tc>
              </a:tr>
              <a:tr h="161925">
                <a:tc>
                  <a:txBody>
                    <a:bodyPr/>
                    <a:lstStyle/>
                    <a:p>
                      <a:pPr algn="l" fontAlgn="ctr"/>
                      <a:r>
                        <a:rPr lang="fr-FR" sz="1100" u="none" strike="noStrike" dirty="0">
                          <a:effectLst/>
                        </a:rPr>
                        <a:t>water </a:t>
                      </a:r>
                      <a:r>
                        <a:rPr lang="fr-FR" sz="1100" u="none" strike="noStrike" dirty="0" smtClean="0">
                          <a:effectLst/>
                        </a:rPr>
                        <a:t>management</a:t>
                      </a:r>
                    </a:p>
                    <a:p>
                      <a:pPr algn="l" fontAlgn="ctr"/>
                      <a:endParaRPr lang="fr-FR" sz="1100" b="0" i="0" u="none" strike="noStrike" dirty="0">
                        <a:solidFill>
                          <a:srgbClr val="000000"/>
                        </a:solidFill>
                        <a:effectLst/>
                        <a:latin typeface="Arial" panose="020B0604020202020204" pitchFamily="34" charset="0"/>
                      </a:endParaRPr>
                    </a:p>
                  </a:txBody>
                  <a:tcPr marL="342900" marR="9525" marT="9525" marB="0" anchor="ctr"/>
                </a:tc>
              </a:tr>
              <a:tr h="304800">
                <a:tc>
                  <a:txBody>
                    <a:bodyPr/>
                    <a:lstStyle/>
                    <a:p>
                      <a:pPr algn="l" fontAlgn="ctr"/>
                      <a:r>
                        <a:rPr lang="fr-FR" sz="1100" u="none" strike="noStrike" dirty="0" err="1">
                          <a:effectLst/>
                        </a:rPr>
                        <a:t>climate</a:t>
                      </a:r>
                      <a:r>
                        <a:rPr lang="fr-FR" sz="1100" u="none" strike="noStrike" dirty="0">
                          <a:effectLst/>
                        </a:rPr>
                        <a:t> mitigation or </a:t>
                      </a:r>
                      <a:r>
                        <a:rPr lang="fr-FR" sz="1100" u="none" strike="noStrike" dirty="0" smtClean="0">
                          <a:effectLst/>
                        </a:rPr>
                        <a:t>adaptation</a:t>
                      </a:r>
                    </a:p>
                    <a:p>
                      <a:pPr algn="l" fontAlgn="ctr"/>
                      <a:endParaRPr lang="fr-FR" sz="1100" b="0" i="0" u="none" strike="noStrike" dirty="0">
                        <a:solidFill>
                          <a:srgbClr val="000000"/>
                        </a:solidFill>
                        <a:effectLst/>
                        <a:latin typeface="Arial" panose="020B0604020202020204" pitchFamily="34" charset="0"/>
                      </a:endParaRPr>
                    </a:p>
                  </a:txBody>
                  <a:tcPr marL="342900" marR="9525" marT="9525" marB="0" anchor="ctr"/>
                </a:tc>
              </a:tr>
              <a:tr h="161925">
                <a:tc>
                  <a:txBody>
                    <a:bodyPr/>
                    <a:lstStyle/>
                    <a:p>
                      <a:pPr algn="l" fontAlgn="ctr"/>
                      <a:r>
                        <a:rPr lang="fr-FR" sz="1100" u="none" strike="noStrike" dirty="0" err="1" smtClean="0">
                          <a:effectLst/>
                        </a:rPr>
                        <a:t>Other</a:t>
                      </a:r>
                      <a:endParaRPr lang="fr-FR" sz="1100" u="none" strike="noStrike" dirty="0" smtClean="0">
                        <a:effectLst/>
                      </a:endParaRPr>
                    </a:p>
                    <a:p>
                      <a:pPr algn="l" fontAlgn="ctr"/>
                      <a:endParaRPr lang="fr-FR" sz="1100" b="0" i="0" u="none" strike="noStrike" dirty="0">
                        <a:solidFill>
                          <a:srgbClr val="000000"/>
                        </a:solidFill>
                        <a:effectLst/>
                        <a:latin typeface="Arial" panose="020B0604020202020204" pitchFamily="34" charset="0"/>
                      </a:endParaRPr>
                    </a:p>
                  </a:txBody>
                  <a:tcPr marL="342900" marR="9525" marT="9525" marB="0" anchor="ctr"/>
                </a:tc>
              </a:tr>
              <a:tr h="304800">
                <a:tc>
                  <a:txBody>
                    <a:bodyPr/>
                    <a:lstStyle/>
                    <a:p>
                      <a:pPr algn="l" fontAlgn="ctr"/>
                      <a:r>
                        <a:rPr lang="en-US" sz="1100" u="none" strike="noStrike" dirty="0">
                          <a:effectLst/>
                        </a:rPr>
                        <a:t>total w/one or more improved </a:t>
                      </a:r>
                      <a:r>
                        <a:rPr lang="en-US" sz="1100" u="none" strike="noStrike" dirty="0" smtClean="0">
                          <a:effectLst/>
                        </a:rPr>
                        <a:t>technology</a:t>
                      </a:r>
                    </a:p>
                    <a:p>
                      <a:pPr algn="l" fontAlgn="ctr"/>
                      <a:endParaRPr lang="en-US" sz="1100" b="0" i="0" u="none" strike="noStrike" dirty="0">
                        <a:solidFill>
                          <a:srgbClr val="000000"/>
                        </a:solidFill>
                        <a:effectLst/>
                        <a:latin typeface="Arial" panose="020B0604020202020204" pitchFamily="34" charset="0"/>
                      </a:endParaRPr>
                    </a:p>
                  </a:txBody>
                  <a:tcPr marL="342900" marR="9525" marT="9525" marB="0" anchor="ctr">
                    <a:solidFill>
                      <a:schemeClr val="accent4">
                        <a:lumMod val="60000"/>
                        <a:lumOff val="40000"/>
                      </a:schemeClr>
                    </a:solidFill>
                  </a:tcPr>
                </a:tc>
              </a:tr>
              <a:tr h="304800">
                <a:tc>
                  <a:txBody>
                    <a:bodyPr/>
                    <a:lstStyle/>
                    <a:p>
                      <a:pPr algn="l" fontAlgn="ctr"/>
                      <a:r>
                        <a:rPr lang="fr-FR" sz="1100" u="none" strike="noStrike" dirty="0" err="1">
                          <a:effectLst/>
                        </a:rPr>
                        <a:t>Disaggregates</a:t>
                      </a:r>
                      <a:r>
                        <a:rPr lang="fr-FR" sz="1100" u="none" strike="noStrike" dirty="0">
                          <a:effectLst/>
                        </a:rPr>
                        <a:t> Not </a:t>
                      </a:r>
                      <a:r>
                        <a:rPr lang="fr-FR" sz="1100" u="none" strike="noStrike" dirty="0" err="1" smtClean="0">
                          <a:effectLst/>
                        </a:rPr>
                        <a:t>Available</a:t>
                      </a:r>
                      <a:endParaRPr lang="fr-FR" sz="1100" u="none" strike="noStrike" dirty="0" smtClean="0">
                        <a:effectLst/>
                      </a:endParaRPr>
                    </a:p>
                    <a:p>
                      <a:pPr algn="l" fontAlgn="ctr"/>
                      <a:endParaRPr lang="fr-FR" sz="1100" b="0" i="0" u="none" strike="noStrike" dirty="0">
                        <a:solidFill>
                          <a:srgbClr val="000000"/>
                        </a:solidFill>
                        <a:effectLst/>
                        <a:latin typeface="Arial" panose="020B0604020202020204" pitchFamily="34" charset="0"/>
                      </a:endParaRPr>
                    </a:p>
                  </a:txBody>
                  <a:tcPr marL="342900" marR="9525" marT="9525" marB="0" anchor="ctr"/>
                </a:tc>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1675663360"/>
              </p:ext>
            </p:extLst>
          </p:nvPr>
        </p:nvGraphicFramePr>
        <p:xfrm>
          <a:off x="3396343" y="2259726"/>
          <a:ext cx="2628901" cy="1265962"/>
        </p:xfrm>
        <a:graphic>
          <a:graphicData uri="http://schemas.openxmlformats.org/drawingml/2006/table">
            <a:tbl>
              <a:tblPr>
                <a:tableStyleId>{ED083AE6-46FA-4A59-8FB0-9F97EB10719F}</a:tableStyleId>
              </a:tblPr>
              <a:tblGrid>
                <a:gridCol w="2628901"/>
              </a:tblGrid>
              <a:tr h="231547">
                <a:tc>
                  <a:txBody>
                    <a:bodyPr/>
                    <a:lstStyle/>
                    <a:p>
                      <a:pPr algn="ctr" fontAlgn="ctr"/>
                      <a:r>
                        <a:rPr lang="fr-FR" sz="1400" b="1" u="none" strike="noStrike" dirty="0" smtClean="0">
                          <a:effectLst/>
                        </a:rPr>
                        <a:t>By New/</a:t>
                      </a:r>
                      <a:r>
                        <a:rPr lang="fr-FR" sz="1400" b="1" u="none" strike="noStrike" dirty="0" err="1" smtClean="0">
                          <a:effectLst/>
                        </a:rPr>
                        <a:t>Continuing</a:t>
                      </a:r>
                      <a:endParaRPr lang="fr-FR" sz="1400" b="1" i="0" u="none" strike="noStrike" dirty="0">
                        <a:solidFill>
                          <a:srgbClr val="000000"/>
                        </a:solidFill>
                        <a:effectLst/>
                        <a:latin typeface="Arial" panose="020B0604020202020204" pitchFamily="34" charset="0"/>
                      </a:endParaRPr>
                    </a:p>
                  </a:txBody>
                  <a:tcPr marL="171450" marR="9525" marT="9525" marB="0" anchor="ctr"/>
                </a:tc>
              </a:tr>
              <a:tr h="161925">
                <a:tc>
                  <a:txBody>
                    <a:bodyPr/>
                    <a:lstStyle/>
                    <a:p>
                      <a:pPr algn="l" fontAlgn="ctr"/>
                      <a:r>
                        <a:rPr lang="fr-FR" sz="1100" u="none" strike="noStrike" dirty="0" smtClean="0">
                          <a:effectLst/>
                        </a:rPr>
                        <a:t>New</a:t>
                      </a:r>
                    </a:p>
                    <a:p>
                      <a:pPr algn="l" fontAlgn="ctr"/>
                      <a:endParaRPr lang="fr-FR" sz="1100" b="0" i="0" u="none" strike="noStrike" dirty="0">
                        <a:solidFill>
                          <a:srgbClr val="000000"/>
                        </a:solidFill>
                        <a:effectLst/>
                        <a:latin typeface="Arial" panose="020B0604020202020204" pitchFamily="34" charset="0"/>
                      </a:endParaRPr>
                    </a:p>
                  </a:txBody>
                  <a:tcPr marL="342900" marR="9525" marT="9525" marB="0" anchor="ctr"/>
                </a:tc>
              </a:tr>
              <a:tr h="161925">
                <a:tc>
                  <a:txBody>
                    <a:bodyPr/>
                    <a:lstStyle/>
                    <a:p>
                      <a:pPr algn="l" fontAlgn="ctr"/>
                      <a:r>
                        <a:rPr lang="fr-FR" sz="1100" u="none" strike="noStrike" dirty="0" err="1" smtClean="0">
                          <a:effectLst/>
                        </a:rPr>
                        <a:t>Continuing</a:t>
                      </a:r>
                      <a:endParaRPr lang="fr-FR" sz="1100" u="none" strike="noStrike" dirty="0" smtClean="0">
                        <a:effectLst/>
                      </a:endParaRPr>
                    </a:p>
                    <a:p>
                      <a:pPr algn="l" fontAlgn="ctr"/>
                      <a:endParaRPr lang="fr-FR" sz="1100" b="0" i="0" u="none" strike="noStrike" dirty="0">
                        <a:solidFill>
                          <a:srgbClr val="000000"/>
                        </a:solidFill>
                        <a:effectLst/>
                        <a:latin typeface="Arial" panose="020B0604020202020204" pitchFamily="34" charset="0"/>
                      </a:endParaRPr>
                    </a:p>
                  </a:txBody>
                  <a:tcPr marL="342900" marR="9525" marT="9525" marB="0" anchor="ctr"/>
                </a:tc>
              </a:tr>
              <a:tr h="304800">
                <a:tc>
                  <a:txBody>
                    <a:bodyPr/>
                    <a:lstStyle/>
                    <a:p>
                      <a:pPr algn="l" fontAlgn="ctr"/>
                      <a:r>
                        <a:rPr lang="fr-FR" sz="1100" u="none" strike="noStrike" dirty="0" err="1">
                          <a:effectLst/>
                        </a:rPr>
                        <a:t>Disaggregates</a:t>
                      </a:r>
                      <a:r>
                        <a:rPr lang="fr-FR" sz="1100" u="none" strike="noStrike" dirty="0">
                          <a:effectLst/>
                        </a:rPr>
                        <a:t> Not </a:t>
                      </a:r>
                      <a:r>
                        <a:rPr lang="fr-FR" sz="1100" u="none" strike="noStrike" dirty="0" err="1" smtClean="0">
                          <a:effectLst/>
                        </a:rPr>
                        <a:t>Available</a:t>
                      </a:r>
                      <a:endParaRPr lang="fr-FR" sz="1100" u="none" strike="noStrike" dirty="0" smtClean="0">
                        <a:effectLst/>
                      </a:endParaRPr>
                    </a:p>
                    <a:p>
                      <a:pPr algn="l" fontAlgn="ctr"/>
                      <a:endParaRPr lang="fr-FR" sz="1100" b="0" i="0" u="none" strike="noStrike" dirty="0">
                        <a:solidFill>
                          <a:srgbClr val="000000"/>
                        </a:solidFill>
                        <a:effectLst/>
                        <a:latin typeface="Arial" panose="020B0604020202020204" pitchFamily="34" charset="0"/>
                      </a:endParaRPr>
                    </a:p>
                  </a:txBody>
                  <a:tcPr marL="342900" marR="9525" marT="9525" marB="0" anchor="ctr"/>
                </a:tc>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1759818425"/>
              </p:ext>
            </p:extLst>
          </p:nvPr>
        </p:nvGraphicFramePr>
        <p:xfrm>
          <a:off x="6291170" y="2259726"/>
          <a:ext cx="2628901" cy="1946910"/>
        </p:xfrm>
        <a:graphic>
          <a:graphicData uri="http://schemas.openxmlformats.org/drawingml/2006/table">
            <a:tbl>
              <a:tblPr>
                <a:tableStyleId>{ED083AE6-46FA-4A59-8FB0-9F97EB10719F}</a:tableStyleId>
              </a:tblPr>
              <a:tblGrid>
                <a:gridCol w="2628901"/>
              </a:tblGrid>
              <a:tr h="161925">
                <a:tc>
                  <a:txBody>
                    <a:bodyPr/>
                    <a:lstStyle/>
                    <a:p>
                      <a:pPr algn="ctr" fontAlgn="ctr"/>
                      <a:r>
                        <a:rPr lang="fr-FR" sz="1400" b="1" u="none" strike="noStrike" dirty="0" smtClean="0">
                          <a:effectLst/>
                        </a:rPr>
                        <a:t>By </a:t>
                      </a:r>
                      <a:r>
                        <a:rPr lang="fr-FR" sz="1400" b="1" u="none" strike="noStrike" dirty="0" err="1" smtClean="0">
                          <a:effectLst/>
                        </a:rPr>
                        <a:t>Sex</a:t>
                      </a:r>
                      <a:endParaRPr lang="fr-FR" sz="1400" b="1" i="0" u="none" strike="noStrike" dirty="0">
                        <a:solidFill>
                          <a:srgbClr val="000000"/>
                        </a:solidFill>
                        <a:effectLst/>
                        <a:latin typeface="Arial" panose="020B0604020202020204" pitchFamily="34" charset="0"/>
                      </a:endParaRPr>
                    </a:p>
                  </a:txBody>
                  <a:tcPr marL="171450" marR="9525" marT="9525" marB="0" anchor="ctr"/>
                </a:tc>
              </a:tr>
              <a:tr h="161925">
                <a:tc>
                  <a:txBody>
                    <a:bodyPr/>
                    <a:lstStyle/>
                    <a:p>
                      <a:pPr algn="l" fontAlgn="ctr"/>
                      <a:r>
                        <a:rPr lang="fr-FR" sz="1100" u="none" strike="noStrike" dirty="0" smtClean="0">
                          <a:effectLst/>
                        </a:rPr>
                        <a:t>Male</a:t>
                      </a:r>
                    </a:p>
                    <a:p>
                      <a:pPr algn="l" fontAlgn="ctr"/>
                      <a:endParaRPr lang="fr-FR" sz="1100" b="0" i="0" u="none" strike="noStrike" dirty="0">
                        <a:solidFill>
                          <a:srgbClr val="000000"/>
                        </a:solidFill>
                        <a:effectLst/>
                        <a:latin typeface="Arial" panose="020B0604020202020204" pitchFamily="34" charset="0"/>
                      </a:endParaRPr>
                    </a:p>
                  </a:txBody>
                  <a:tcPr marL="342900" marR="9525" marT="9525" marB="0" anchor="ctr"/>
                </a:tc>
              </a:tr>
              <a:tr h="161925">
                <a:tc>
                  <a:txBody>
                    <a:bodyPr/>
                    <a:lstStyle/>
                    <a:p>
                      <a:pPr algn="l" fontAlgn="ctr"/>
                      <a:r>
                        <a:rPr lang="fr-FR" sz="1100" u="none" strike="noStrike" dirty="0" err="1" smtClean="0">
                          <a:effectLst/>
                        </a:rPr>
                        <a:t>Female</a:t>
                      </a:r>
                      <a:endParaRPr lang="fr-FR" sz="1100" u="none" strike="noStrike" dirty="0" smtClean="0">
                        <a:effectLst/>
                      </a:endParaRPr>
                    </a:p>
                    <a:p>
                      <a:pPr algn="l" fontAlgn="ctr"/>
                      <a:endParaRPr lang="fr-FR" sz="1100" b="0" i="0" u="none" strike="noStrike" dirty="0">
                        <a:solidFill>
                          <a:srgbClr val="000000"/>
                        </a:solidFill>
                        <a:effectLst/>
                        <a:latin typeface="Arial" panose="020B0604020202020204" pitchFamily="34" charset="0"/>
                      </a:endParaRPr>
                    </a:p>
                  </a:txBody>
                  <a:tcPr marL="342900" marR="9525" marT="9525" marB="0" anchor="ctr"/>
                </a:tc>
              </a:tr>
              <a:tr h="161925">
                <a:tc>
                  <a:txBody>
                    <a:bodyPr/>
                    <a:lstStyle/>
                    <a:p>
                      <a:pPr algn="l" fontAlgn="ctr"/>
                      <a:r>
                        <a:rPr lang="fr-FR" sz="1100" u="none" strike="noStrike" dirty="0" smtClean="0">
                          <a:effectLst/>
                        </a:rPr>
                        <a:t>Joint</a:t>
                      </a:r>
                    </a:p>
                    <a:p>
                      <a:pPr algn="l" fontAlgn="ctr"/>
                      <a:endParaRPr lang="fr-FR" sz="1100" b="0" i="0" u="none" strike="noStrike" dirty="0">
                        <a:solidFill>
                          <a:srgbClr val="000000"/>
                        </a:solidFill>
                        <a:effectLst/>
                        <a:latin typeface="Arial" panose="020B0604020202020204" pitchFamily="34" charset="0"/>
                      </a:endParaRPr>
                    </a:p>
                  </a:txBody>
                  <a:tcPr marL="342900" marR="9525" marT="9525" marB="0" anchor="ctr"/>
                </a:tc>
              </a:tr>
              <a:tr h="161925">
                <a:tc>
                  <a:txBody>
                    <a:bodyPr/>
                    <a:lstStyle/>
                    <a:p>
                      <a:pPr algn="l" fontAlgn="ctr"/>
                      <a:r>
                        <a:rPr lang="fr-FR" sz="1100" u="none" strike="noStrike" dirty="0" smtClean="0">
                          <a:effectLst/>
                        </a:rPr>
                        <a:t>Association-</a:t>
                      </a:r>
                      <a:r>
                        <a:rPr lang="fr-FR" sz="1100" u="none" strike="noStrike" dirty="0" err="1" smtClean="0">
                          <a:effectLst/>
                        </a:rPr>
                        <a:t>applied</a:t>
                      </a:r>
                      <a:endParaRPr lang="fr-FR" sz="1100" u="none" strike="noStrike" dirty="0" smtClean="0">
                        <a:effectLst/>
                      </a:endParaRPr>
                    </a:p>
                    <a:p>
                      <a:pPr algn="l" fontAlgn="ctr"/>
                      <a:endParaRPr lang="fr-FR" sz="1100" b="0" i="0" u="none" strike="noStrike" dirty="0">
                        <a:solidFill>
                          <a:srgbClr val="000000"/>
                        </a:solidFill>
                        <a:effectLst/>
                        <a:latin typeface="Arial" panose="020B0604020202020204" pitchFamily="34" charset="0"/>
                      </a:endParaRPr>
                    </a:p>
                  </a:txBody>
                  <a:tcPr marL="342900" marR="9525" marT="9525" marB="0" anchor="ctr"/>
                </a:tc>
              </a:tr>
              <a:tr h="304800">
                <a:tc>
                  <a:txBody>
                    <a:bodyPr/>
                    <a:lstStyle/>
                    <a:p>
                      <a:pPr algn="l" fontAlgn="ctr"/>
                      <a:r>
                        <a:rPr lang="fr-FR" sz="1100" u="none" strike="noStrike" dirty="0" err="1">
                          <a:effectLst/>
                        </a:rPr>
                        <a:t>Disaggregates</a:t>
                      </a:r>
                      <a:r>
                        <a:rPr lang="fr-FR" sz="1100" u="none" strike="noStrike" dirty="0">
                          <a:effectLst/>
                        </a:rPr>
                        <a:t> Not </a:t>
                      </a:r>
                      <a:r>
                        <a:rPr lang="fr-FR" sz="1100" u="none" strike="noStrike" dirty="0" err="1" smtClean="0">
                          <a:effectLst/>
                        </a:rPr>
                        <a:t>Available</a:t>
                      </a:r>
                      <a:endParaRPr lang="fr-FR" sz="1100" u="none" strike="noStrike" dirty="0" smtClean="0">
                        <a:effectLst/>
                      </a:endParaRPr>
                    </a:p>
                    <a:p>
                      <a:pPr algn="l" fontAlgn="ctr"/>
                      <a:endParaRPr lang="fr-FR" sz="1100" b="0" i="0" u="none" strike="noStrike" dirty="0">
                        <a:solidFill>
                          <a:srgbClr val="000000"/>
                        </a:solidFill>
                        <a:effectLst/>
                        <a:latin typeface="Arial" panose="020B0604020202020204" pitchFamily="34" charset="0"/>
                      </a:endParaRPr>
                    </a:p>
                  </a:txBody>
                  <a:tcPr marL="342900" marR="9525" marT="9525" marB="0" anchor="ctr"/>
                </a:tc>
              </a:tr>
            </a:tbl>
          </a:graphicData>
        </a:graphic>
      </p:graphicFrame>
      <p:sp>
        <p:nvSpPr>
          <p:cNvPr id="9" name="TextBox 8"/>
          <p:cNvSpPr txBox="1"/>
          <p:nvPr/>
        </p:nvSpPr>
        <p:spPr>
          <a:xfrm>
            <a:off x="1091683" y="6379075"/>
            <a:ext cx="8509518" cy="376288"/>
          </a:xfrm>
          <a:prstGeom prst="rect">
            <a:avLst/>
          </a:prstGeom>
          <a:noFill/>
        </p:spPr>
        <p:txBody>
          <a:bodyPr wrap="square" rtlCol="0">
            <a:spAutoFit/>
          </a:bodyPr>
          <a:lstStyle/>
          <a:p>
            <a:r>
              <a:rPr lang="en-US" b="1" dirty="0" smtClean="0">
                <a:solidFill>
                  <a:srgbClr val="C00000"/>
                </a:solidFill>
              </a:rPr>
              <a:t>TOTAL 				=			TOTAL		= 			TOTAL</a:t>
            </a:r>
            <a:endParaRPr lang="fr-FR" b="1" dirty="0">
              <a:solidFill>
                <a:srgbClr val="C00000"/>
              </a:solidFill>
            </a:endParaRPr>
          </a:p>
        </p:txBody>
      </p:sp>
      <p:sp>
        <p:nvSpPr>
          <p:cNvPr id="10" name="Left Brace 9"/>
          <p:cNvSpPr/>
          <p:nvPr/>
        </p:nvSpPr>
        <p:spPr>
          <a:xfrm>
            <a:off x="205273" y="2444620"/>
            <a:ext cx="205274" cy="3813157"/>
          </a:xfrm>
          <a:prstGeom prst="leftBrace">
            <a:avLst/>
          </a:prstGeom>
          <a:ln w="28575">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11" name="Left Brace 10"/>
          <p:cNvSpPr/>
          <p:nvPr/>
        </p:nvSpPr>
        <p:spPr>
          <a:xfrm>
            <a:off x="3151419" y="2243399"/>
            <a:ext cx="205274" cy="1282290"/>
          </a:xfrm>
          <a:prstGeom prst="leftBrace">
            <a:avLst/>
          </a:prstGeom>
          <a:ln w="28575">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12" name="Left Brace 11"/>
          <p:cNvSpPr/>
          <p:nvPr/>
        </p:nvSpPr>
        <p:spPr>
          <a:xfrm>
            <a:off x="6071899" y="2259726"/>
            <a:ext cx="205274" cy="1946910"/>
          </a:xfrm>
          <a:prstGeom prst="leftBrace">
            <a:avLst/>
          </a:prstGeom>
          <a:ln w="28575">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Tree>
    <p:extLst>
      <p:ext uri="{BB962C8B-B14F-4D97-AF65-F5344CB8AC3E}">
        <p14:creationId xmlns:p14="http://schemas.microsoft.com/office/powerpoint/2010/main" val="328250588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533400" y="1377816"/>
            <a:ext cx="7772400" cy="838200"/>
          </a:xfrm>
        </p:spPr>
        <p:txBody>
          <a:bodyPr/>
          <a:lstStyle/>
          <a:p>
            <a:r>
              <a:rPr lang="en-US" sz="1800" dirty="0" smtClean="0"/>
              <a:t>Number </a:t>
            </a:r>
            <a:r>
              <a:rPr lang="en-US" sz="1800" dirty="0"/>
              <a:t>of </a:t>
            </a:r>
            <a:r>
              <a:rPr lang="en-US" sz="1800" b="1" dirty="0"/>
              <a:t>farmers and others who have applied new technologies </a:t>
            </a:r>
            <a:r>
              <a:rPr lang="en-US" sz="1800" dirty="0"/>
              <a:t>or management practices as a result of </a:t>
            </a:r>
            <a:r>
              <a:rPr lang="en-US" sz="1800" dirty="0" smtClean="0"/>
              <a:t>AR </a:t>
            </a:r>
            <a:r>
              <a:rPr lang="en-US" sz="1800" dirty="0"/>
              <a:t>assistance </a:t>
            </a:r>
            <a:endParaRPr lang="en-US" sz="1800" dirty="0" smtClean="0"/>
          </a:p>
        </p:txBody>
      </p:sp>
      <p:graphicFrame>
        <p:nvGraphicFramePr>
          <p:cNvPr id="3" name="Table 2"/>
          <p:cNvGraphicFramePr>
            <a:graphicFrameLocks noGrp="1"/>
          </p:cNvGraphicFramePr>
          <p:nvPr>
            <p:extLst>
              <p:ext uri="{D42A27DB-BD31-4B8C-83A1-F6EECF244321}">
                <p14:modId xmlns:p14="http://schemas.microsoft.com/office/powerpoint/2010/main" val="1155285026"/>
              </p:ext>
            </p:extLst>
          </p:nvPr>
        </p:nvGraphicFramePr>
        <p:xfrm>
          <a:off x="1184988" y="2464999"/>
          <a:ext cx="2628901" cy="1265962"/>
        </p:xfrm>
        <a:graphic>
          <a:graphicData uri="http://schemas.openxmlformats.org/drawingml/2006/table">
            <a:tbl>
              <a:tblPr>
                <a:tableStyleId>{ED083AE6-46FA-4A59-8FB0-9F97EB10719F}</a:tableStyleId>
              </a:tblPr>
              <a:tblGrid>
                <a:gridCol w="2628901"/>
              </a:tblGrid>
              <a:tr h="231547">
                <a:tc>
                  <a:txBody>
                    <a:bodyPr/>
                    <a:lstStyle/>
                    <a:p>
                      <a:pPr algn="ctr" fontAlgn="ctr"/>
                      <a:r>
                        <a:rPr lang="fr-FR" sz="1400" b="1" u="none" strike="noStrike" dirty="0" smtClean="0">
                          <a:effectLst/>
                        </a:rPr>
                        <a:t>By New/</a:t>
                      </a:r>
                      <a:r>
                        <a:rPr lang="fr-FR" sz="1400" b="1" u="none" strike="noStrike" dirty="0" err="1" smtClean="0">
                          <a:effectLst/>
                        </a:rPr>
                        <a:t>Continuing</a:t>
                      </a:r>
                      <a:endParaRPr lang="fr-FR" sz="1400" b="1" i="0" u="none" strike="noStrike" dirty="0">
                        <a:solidFill>
                          <a:srgbClr val="000000"/>
                        </a:solidFill>
                        <a:effectLst/>
                        <a:latin typeface="Arial" panose="020B0604020202020204" pitchFamily="34" charset="0"/>
                      </a:endParaRPr>
                    </a:p>
                  </a:txBody>
                  <a:tcPr marL="171450" marR="9525" marT="9525" marB="0" anchor="ctr"/>
                </a:tc>
              </a:tr>
              <a:tr h="161925">
                <a:tc>
                  <a:txBody>
                    <a:bodyPr/>
                    <a:lstStyle/>
                    <a:p>
                      <a:pPr algn="l" fontAlgn="ctr"/>
                      <a:r>
                        <a:rPr lang="fr-FR" sz="1100" u="none" strike="noStrike" dirty="0" smtClean="0">
                          <a:effectLst/>
                        </a:rPr>
                        <a:t>New</a:t>
                      </a:r>
                    </a:p>
                    <a:p>
                      <a:pPr algn="l" fontAlgn="ctr"/>
                      <a:endParaRPr lang="fr-FR" sz="1100" b="0" i="0" u="none" strike="noStrike" dirty="0">
                        <a:solidFill>
                          <a:srgbClr val="000000"/>
                        </a:solidFill>
                        <a:effectLst/>
                        <a:latin typeface="Arial" panose="020B0604020202020204" pitchFamily="34" charset="0"/>
                      </a:endParaRPr>
                    </a:p>
                  </a:txBody>
                  <a:tcPr marL="342900" marR="9525" marT="9525" marB="0" anchor="ctr"/>
                </a:tc>
              </a:tr>
              <a:tr h="161925">
                <a:tc>
                  <a:txBody>
                    <a:bodyPr/>
                    <a:lstStyle/>
                    <a:p>
                      <a:pPr algn="l" fontAlgn="ctr"/>
                      <a:r>
                        <a:rPr lang="fr-FR" sz="1100" u="none" strike="noStrike" dirty="0" err="1" smtClean="0">
                          <a:effectLst/>
                        </a:rPr>
                        <a:t>Continuing</a:t>
                      </a:r>
                      <a:endParaRPr lang="fr-FR" sz="1100" u="none" strike="noStrike" dirty="0" smtClean="0">
                        <a:effectLst/>
                      </a:endParaRPr>
                    </a:p>
                    <a:p>
                      <a:pPr algn="l" fontAlgn="ctr"/>
                      <a:endParaRPr lang="fr-FR" sz="1100" b="0" i="0" u="none" strike="noStrike" dirty="0">
                        <a:solidFill>
                          <a:srgbClr val="000000"/>
                        </a:solidFill>
                        <a:effectLst/>
                        <a:latin typeface="Arial" panose="020B0604020202020204" pitchFamily="34" charset="0"/>
                      </a:endParaRPr>
                    </a:p>
                  </a:txBody>
                  <a:tcPr marL="342900" marR="9525" marT="9525" marB="0" anchor="ctr"/>
                </a:tc>
              </a:tr>
              <a:tr h="304800">
                <a:tc>
                  <a:txBody>
                    <a:bodyPr/>
                    <a:lstStyle/>
                    <a:p>
                      <a:pPr algn="l" fontAlgn="ctr"/>
                      <a:r>
                        <a:rPr lang="fr-FR" sz="1100" u="none" strike="noStrike" dirty="0" err="1">
                          <a:effectLst/>
                        </a:rPr>
                        <a:t>Disaggregates</a:t>
                      </a:r>
                      <a:r>
                        <a:rPr lang="fr-FR" sz="1100" u="none" strike="noStrike" dirty="0">
                          <a:effectLst/>
                        </a:rPr>
                        <a:t> Not </a:t>
                      </a:r>
                      <a:r>
                        <a:rPr lang="fr-FR" sz="1100" u="none" strike="noStrike" dirty="0" err="1" smtClean="0">
                          <a:effectLst/>
                        </a:rPr>
                        <a:t>Available</a:t>
                      </a:r>
                      <a:endParaRPr lang="fr-FR" sz="1100" u="none" strike="noStrike" dirty="0" smtClean="0">
                        <a:effectLst/>
                      </a:endParaRPr>
                    </a:p>
                    <a:p>
                      <a:pPr algn="l" fontAlgn="ctr"/>
                      <a:endParaRPr lang="fr-FR" sz="1100" b="0" i="0" u="none" strike="noStrike" dirty="0">
                        <a:solidFill>
                          <a:srgbClr val="000000"/>
                        </a:solidFill>
                        <a:effectLst/>
                        <a:latin typeface="Arial" panose="020B0604020202020204" pitchFamily="34" charset="0"/>
                      </a:endParaRPr>
                    </a:p>
                  </a:txBody>
                  <a:tcPr marL="342900" marR="9525" marT="9525" marB="0" anchor="ctr"/>
                </a:tc>
              </a:tr>
            </a:tbl>
          </a:graphicData>
        </a:graphic>
      </p:graphicFrame>
      <p:graphicFrame>
        <p:nvGraphicFramePr>
          <p:cNvPr id="4" name="Table 3"/>
          <p:cNvGraphicFramePr>
            <a:graphicFrameLocks noGrp="1"/>
          </p:cNvGraphicFramePr>
          <p:nvPr>
            <p:extLst>
              <p:ext uri="{D42A27DB-BD31-4B8C-83A1-F6EECF244321}">
                <p14:modId xmlns:p14="http://schemas.microsoft.com/office/powerpoint/2010/main" val="3227947562"/>
              </p:ext>
            </p:extLst>
          </p:nvPr>
        </p:nvGraphicFramePr>
        <p:xfrm>
          <a:off x="4770280" y="2448056"/>
          <a:ext cx="2628901" cy="1257300"/>
        </p:xfrm>
        <a:graphic>
          <a:graphicData uri="http://schemas.openxmlformats.org/drawingml/2006/table">
            <a:tbl>
              <a:tblPr>
                <a:tableStyleId>{ED083AE6-46FA-4A59-8FB0-9F97EB10719F}</a:tableStyleId>
              </a:tblPr>
              <a:tblGrid>
                <a:gridCol w="2628901"/>
              </a:tblGrid>
              <a:tr h="161925">
                <a:tc>
                  <a:txBody>
                    <a:bodyPr/>
                    <a:lstStyle/>
                    <a:p>
                      <a:pPr algn="ctr" fontAlgn="ctr"/>
                      <a:r>
                        <a:rPr lang="fr-FR" sz="1400" b="1" u="none" strike="noStrike" dirty="0" smtClean="0">
                          <a:effectLst/>
                        </a:rPr>
                        <a:t>By </a:t>
                      </a:r>
                      <a:r>
                        <a:rPr lang="fr-FR" sz="1400" b="1" u="none" strike="noStrike" dirty="0" err="1" smtClean="0">
                          <a:effectLst/>
                        </a:rPr>
                        <a:t>Sex</a:t>
                      </a:r>
                      <a:endParaRPr lang="fr-FR" sz="1400" b="1" i="0" u="none" strike="noStrike" dirty="0">
                        <a:solidFill>
                          <a:srgbClr val="000000"/>
                        </a:solidFill>
                        <a:effectLst/>
                        <a:latin typeface="Arial" panose="020B0604020202020204" pitchFamily="34" charset="0"/>
                      </a:endParaRPr>
                    </a:p>
                  </a:txBody>
                  <a:tcPr marL="171450" marR="9525" marT="9525" marB="0" anchor="ctr"/>
                </a:tc>
              </a:tr>
              <a:tr h="161925">
                <a:tc>
                  <a:txBody>
                    <a:bodyPr/>
                    <a:lstStyle/>
                    <a:p>
                      <a:pPr algn="l" fontAlgn="ctr"/>
                      <a:r>
                        <a:rPr lang="fr-FR" sz="1100" u="none" strike="noStrike" dirty="0" smtClean="0">
                          <a:effectLst/>
                        </a:rPr>
                        <a:t>Male</a:t>
                      </a:r>
                    </a:p>
                    <a:p>
                      <a:pPr algn="l" fontAlgn="ctr"/>
                      <a:endParaRPr lang="fr-FR" sz="1100" b="0" i="0" u="none" strike="noStrike" dirty="0">
                        <a:solidFill>
                          <a:srgbClr val="000000"/>
                        </a:solidFill>
                        <a:effectLst/>
                        <a:latin typeface="Arial" panose="020B0604020202020204" pitchFamily="34" charset="0"/>
                      </a:endParaRPr>
                    </a:p>
                  </a:txBody>
                  <a:tcPr marL="342900" marR="9525" marT="9525" marB="0" anchor="ctr"/>
                </a:tc>
              </a:tr>
              <a:tr h="161925">
                <a:tc>
                  <a:txBody>
                    <a:bodyPr/>
                    <a:lstStyle/>
                    <a:p>
                      <a:pPr algn="l" fontAlgn="ctr"/>
                      <a:r>
                        <a:rPr lang="fr-FR" sz="1100" u="none" strike="noStrike" dirty="0" err="1" smtClean="0">
                          <a:effectLst/>
                        </a:rPr>
                        <a:t>Female</a:t>
                      </a:r>
                      <a:endParaRPr lang="fr-FR" sz="1100" u="none" strike="noStrike" dirty="0" smtClean="0">
                        <a:effectLst/>
                      </a:endParaRPr>
                    </a:p>
                    <a:p>
                      <a:pPr algn="l" fontAlgn="ctr"/>
                      <a:endParaRPr lang="fr-FR" sz="1100" b="0" i="0" u="none" strike="noStrike" dirty="0">
                        <a:solidFill>
                          <a:srgbClr val="000000"/>
                        </a:solidFill>
                        <a:effectLst/>
                        <a:latin typeface="Arial" panose="020B0604020202020204" pitchFamily="34" charset="0"/>
                      </a:endParaRPr>
                    </a:p>
                  </a:txBody>
                  <a:tcPr marL="342900" marR="9525" marT="9525" marB="0" anchor="ctr"/>
                </a:tc>
              </a:tr>
              <a:tr h="304800">
                <a:tc>
                  <a:txBody>
                    <a:bodyPr/>
                    <a:lstStyle/>
                    <a:p>
                      <a:pPr algn="l" fontAlgn="ctr"/>
                      <a:r>
                        <a:rPr lang="fr-FR" sz="1100" u="none" strike="noStrike" dirty="0" err="1">
                          <a:effectLst/>
                        </a:rPr>
                        <a:t>Disaggregates</a:t>
                      </a:r>
                      <a:r>
                        <a:rPr lang="fr-FR" sz="1100" u="none" strike="noStrike" dirty="0">
                          <a:effectLst/>
                        </a:rPr>
                        <a:t> Not </a:t>
                      </a:r>
                      <a:r>
                        <a:rPr lang="fr-FR" sz="1100" u="none" strike="noStrike" dirty="0" err="1" smtClean="0">
                          <a:effectLst/>
                        </a:rPr>
                        <a:t>Available</a:t>
                      </a:r>
                      <a:endParaRPr lang="fr-FR" sz="1100" u="none" strike="noStrike" dirty="0" smtClean="0">
                        <a:effectLst/>
                      </a:endParaRPr>
                    </a:p>
                    <a:p>
                      <a:pPr algn="l" fontAlgn="ctr"/>
                      <a:endParaRPr lang="fr-FR" sz="1100" b="0" i="0" u="none" strike="noStrike" dirty="0">
                        <a:solidFill>
                          <a:srgbClr val="000000"/>
                        </a:solidFill>
                        <a:effectLst/>
                        <a:latin typeface="Arial" panose="020B0604020202020204" pitchFamily="34" charset="0"/>
                      </a:endParaRPr>
                    </a:p>
                  </a:txBody>
                  <a:tcPr marL="342900" marR="9525" marT="9525" marB="0" anchor="ctr"/>
                </a:tc>
              </a:tr>
            </a:tbl>
          </a:graphicData>
        </a:graphic>
      </p:graphicFrame>
      <p:sp>
        <p:nvSpPr>
          <p:cNvPr id="5" name="Left Brace 4"/>
          <p:cNvSpPr/>
          <p:nvPr/>
        </p:nvSpPr>
        <p:spPr>
          <a:xfrm>
            <a:off x="979714" y="2464999"/>
            <a:ext cx="205274" cy="1282290"/>
          </a:xfrm>
          <a:prstGeom prst="leftBrace">
            <a:avLst/>
          </a:prstGeom>
          <a:ln w="28575">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6" name="Left Brace 5"/>
          <p:cNvSpPr/>
          <p:nvPr/>
        </p:nvSpPr>
        <p:spPr>
          <a:xfrm>
            <a:off x="4565006" y="2464999"/>
            <a:ext cx="205274" cy="1240357"/>
          </a:xfrm>
          <a:prstGeom prst="leftBrace">
            <a:avLst/>
          </a:prstGeom>
          <a:ln w="28575">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7" name="TextBox 6"/>
          <p:cNvSpPr txBox="1"/>
          <p:nvPr/>
        </p:nvSpPr>
        <p:spPr>
          <a:xfrm>
            <a:off x="1811694" y="4820863"/>
            <a:ext cx="5215811" cy="646331"/>
          </a:xfrm>
          <a:prstGeom prst="rect">
            <a:avLst/>
          </a:prstGeom>
          <a:noFill/>
        </p:spPr>
        <p:txBody>
          <a:bodyPr wrap="square" rtlCol="0">
            <a:spAutoFit/>
          </a:bodyPr>
          <a:lstStyle/>
          <a:p>
            <a:r>
              <a:rPr lang="en-US" b="1" dirty="0" smtClean="0">
                <a:solidFill>
                  <a:srgbClr val="C00000"/>
                </a:solidFill>
              </a:rPr>
              <a:t>TOTAL 				=				TOTAL		</a:t>
            </a:r>
            <a:endParaRPr lang="fr-FR" b="1" dirty="0">
              <a:solidFill>
                <a:srgbClr val="C00000"/>
              </a:solidFill>
            </a:endParaRPr>
          </a:p>
        </p:txBody>
      </p:sp>
    </p:spTree>
    <p:extLst>
      <p:ext uri="{BB962C8B-B14F-4D97-AF65-F5344CB8AC3E}">
        <p14:creationId xmlns:p14="http://schemas.microsoft.com/office/powerpoint/2010/main" val="387449136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frica RISING presentation_templat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Africa RISING presentation_template</Template>
  <TotalTime>745</TotalTime>
  <Words>1006</Words>
  <Application>Microsoft Office PowerPoint</Application>
  <PresentationFormat>On-screen Show (4:3)</PresentationFormat>
  <Paragraphs>166</Paragraphs>
  <Slides>19</Slides>
  <Notes>0</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19</vt:i4>
      </vt:variant>
    </vt:vector>
  </HeadingPairs>
  <TitlesOfParts>
    <vt:vector size="25" baseType="lpstr">
      <vt:lpstr>Arial</vt:lpstr>
      <vt:lpstr>Calibri</vt:lpstr>
      <vt:lpstr>Gill Sans</vt:lpstr>
      <vt:lpstr>Wingdings</vt:lpstr>
      <vt:lpstr>Africa RISING presentation_template</vt:lpstr>
      <vt:lpstr>1_Custom Design</vt:lpstr>
      <vt:lpstr>PowerPoint Presentation</vt:lpstr>
      <vt:lpstr>3 types of indicators AR wants to collect</vt:lpstr>
      <vt:lpstr>FtF intro</vt:lpstr>
      <vt:lpstr>AR FtF Indicators</vt:lpstr>
      <vt:lpstr>When to collect them</vt:lpstr>
      <vt:lpstr>PowerPoint Presentation</vt:lpstr>
      <vt:lpstr>The FtF Indicators one by one</vt:lpstr>
      <vt:lpstr>Number of hectares under improved technologies or management practices as a result of AR assistance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Nutritional Outcomes</dc:title>
  <dc:creator>Peter Thorne</dc:creator>
  <cp:lastModifiedBy>Signorelli, Sara (IFPRI)</cp:lastModifiedBy>
  <cp:revision>81</cp:revision>
  <dcterms:created xsi:type="dcterms:W3CDTF">2015-06-03T20:11:20Z</dcterms:created>
  <dcterms:modified xsi:type="dcterms:W3CDTF">2015-08-10T15:24:37Z</dcterms:modified>
</cp:coreProperties>
</file>